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al Nova Bold" panose="020B0604020202020204" charset="0"/>
      <p:regular r:id="rId18"/>
    </p:embeddedFont>
    <p:embeddedFont>
      <p:font typeface="Calibri (MS)" panose="020B0604020202020204" charset="0"/>
      <p:regular r:id="rId19"/>
    </p:embeddedFont>
    <p:embeddedFont>
      <p:font typeface="Calibri (MS) Bold" panose="020B0604020202020204" charset="0"/>
      <p:regular r:id="rId20"/>
    </p:embeddedFont>
    <p:embeddedFont>
      <p:font typeface="DM Sans Bold" panose="020B0604020202020204" charset="0"/>
      <p:regular r:id="rId21"/>
    </p:embeddedFont>
    <p:embeddedFont>
      <p:font typeface="Hagrid" panose="020B0604020202020204" charset="0"/>
      <p:regular r:id="rId22"/>
    </p:embeddedFont>
    <p:embeddedFont>
      <p:font typeface="Montserrat" panose="00000500000000000000" pitchFamily="2" charset="0"/>
      <p:regular r:id="rId23"/>
    </p:embeddedFont>
    <p:embeddedFont>
      <p:font typeface="Montserrat Bold" panose="020B0604020202020204" charset="0"/>
      <p:regular r:id="rId24"/>
    </p:embeddedFont>
    <p:embeddedFont>
      <p:font typeface="Poppins" panose="00000500000000000000" pitchFamily="2" charset="0"/>
      <p:regular r:id="rId25"/>
    </p:embeddedFont>
    <p:embeddedFont>
      <p:font typeface="Poppins Bold" panose="00000800000000000000" charset="0"/>
      <p:regular r:id="rId26"/>
    </p:embeddedFont>
    <p:embeddedFont>
      <p:font typeface="Poppins Italics" panose="020B0604020202020204" charset="0"/>
      <p:regular r:id="rId27"/>
    </p:embeddedFont>
    <p:embeddedFont>
      <p:font typeface="Poppins Semi-Bold" panose="020B0604020202020204" charset="0"/>
      <p:regular r:id="rId28"/>
    </p:embeddedFont>
    <p:embeddedFont>
      <p:font typeface="Poppins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3" autoAdjust="0"/>
    <p:restoredTop sz="94622" autoAdjust="0"/>
  </p:normalViewPr>
  <p:slideViewPr>
    <p:cSldViewPr>
      <p:cViewPr>
        <p:scale>
          <a:sx n="50" d="100"/>
          <a:sy n="50" d="100"/>
        </p:scale>
        <p:origin x="321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dfred  Kogkane" userId="612899b9-c780-4990-a565-07b0ac911486" providerId="ADAL" clId="{CA799006-1166-458F-8373-58A266B59441}"/>
    <pc:docChg chg="modSld">
      <pc:chgData name="Godfred  Kogkane" userId="612899b9-c780-4990-a565-07b0ac911486" providerId="ADAL" clId="{CA799006-1166-458F-8373-58A266B59441}" dt="2025-05-12T12:50:51.857" v="9" actId="1036"/>
      <pc:docMkLst>
        <pc:docMk/>
      </pc:docMkLst>
      <pc:sldChg chg="modSp mod">
        <pc:chgData name="Godfred  Kogkane" userId="612899b9-c780-4990-a565-07b0ac911486" providerId="ADAL" clId="{CA799006-1166-458F-8373-58A266B59441}" dt="2025-05-12T12:50:51.857" v="9" actId="1036"/>
        <pc:sldMkLst>
          <pc:docMk/>
          <pc:sldMk cId="0" sldId="262"/>
        </pc:sldMkLst>
        <pc:spChg chg="mod">
          <ac:chgData name="Godfred  Kogkane" userId="612899b9-c780-4990-a565-07b0ac911486" providerId="ADAL" clId="{CA799006-1166-458F-8373-58A266B59441}" dt="2025-05-12T12:50:51.857" v="9" actId="1036"/>
          <ac:spMkLst>
            <pc:docMk/>
            <pc:sldMk cId="0" sldId="262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5.sv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.svg"/><Relationship Id="rId2" Type="http://schemas.openxmlformats.org/officeDocument/2006/relationships/image" Target="../media/image15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svg"/><Relationship Id="rId1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6.sv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5.sv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sv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11.sv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5900" y="8643055"/>
            <a:ext cx="1848291" cy="0"/>
          </a:xfrm>
          <a:prstGeom prst="line">
            <a:avLst/>
          </a:prstGeom>
          <a:ln w="38100" cap="flat">
            <a:solidFill>
              <a:srgbClr val="22335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4557174" y="6187413"/>
            <a:ext cx="10945743" cy="753944"/>
            <a:chOff x="0" y="0"/>
            <a:chExt cx="3229982" cy="222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9982" cy="222481"/>
            </a:xfrm>
            <a:custGeom>
              <a:avLst/>
              <a:gdLst/>
              <a:ahLst/>
              <a:cxnLst/>
              <a:rect l="l" t="t" r="r" b="b"/>
              <a:pathLst>
                <a:path w="3229982" h="222481">
                  <a:moveTo>
                    <a:pt x="36072" y="0"/>
                  </a:moveTo>
                  <a:lnTo>
                    <a:pt x="3193910" y="0"/>
                  </a:lnTo>
                  <a:cubicBezTo>
                    <a:pt x="3203476" y="0"/>
                    <a:pt x="3212652" y="3800"/>
                    <a:pt x="3219416" y="10565"/>
                  </a:cubicBezTo>
                  <a:cubicBezTo>
                    <a:pt x="3226181" y="17330"/>
                    <a:pt x="3229982" y="26505"/>
                    <a:pt x="3229982" y="36072"/>
                  </a:cubicBezTo>
                  <a:lnTo>
                    <a:pt x="3229982" y="186409"/>
                  </a:lnTo>
                  <a:cubicBezTo>
                    <a:pt x="3229982" y="206331"/>
                    <a:pt x="3213832" y="222481"/>
                    <a:pt x="3193910" y="222481"/>
                  </a:cubicBezTo>
                  <a:lnTo>
                    <a:pt x="36072" y="222481"/>
                  </a:lnTo>
                  <a:cubicBezTo>
                    <a:pt x="26505" y="222481"/>
                    <a:pt x="17330" y="218681"/>
                    <a:pt x="10565" y="211916"/>
                  </a:cubicBezTo>
                  <a:cubicBezTo>
                    <a:pt x="3800" y="205151"/>
                    <a:pt x="0" y="195976"/>
                    <a:pt x="0" y="186409"/>
                  </a:cubicBezTo>
                  <a:lnTo>
                    <a:pt x="0" y="36072"/>
                  </a:lnTo>
                  <a:cubicBezTo>
                    <a:pt x="0" y="16150"/>
                    <a:pt x="16150" y="0"/>
                    <a:pt x="360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923D41"/>
              </a:solidFill>
              <a:prstDash val="solid"/>
              <a:round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3229982" cy="108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9"/>
                </a:lnSpc>
              </a:pPr>
              <a:endParaRPr/>
            </a:p>
          </p:txBody>
        </p:sp>
      </p:grpSp>
      <p:sp>
        <p:nvSpPr>
          <p:cNvPr id="6" name="Freeform 6" descr="A black background with red text  AI-generated content may be incorrect."/>
          <p:cNvSpPr/>
          <p:nvPr/>
        </p:nvSpPr>
        <p:spPr>
          <a:xfrm>
            <a:off x="690434" y="3387937"/>
            <a:ext cx="2462744" cy="2036442"/>
          </a:xfrm>
          <a:custGeom>
            <a:avLst/>
            <a:gdLst/>
            <a:ahLst/>
            <a:cxnLst/>
            <a:rect l="l" t="t" r="r" b="b"/>
            <a:pathLst>
              <a:path w="2462744" h="2036442">
                <a:moveTo>
                  <a:pt x="0" y="0"/>
                </a:moveTo>
                <a:lnTo>
                  <a:pt x="2462744" y="0"/>
                </a:lnTo>
                <a:lnTo>
                  <a:pt x="2462744" y="2036442"/>
                </a:lnTo>
                <a:lnTo>
                  <a:pt x="0" y="203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8" r="-115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211886" y="519717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 flipH="1">
            <a:off x="15568522" y="8996998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1690778" y="0"/>
                </a:moveTo>
                <a:lnTo>
                  <a:pt x="0" y="0"/>
                </a:lnTo>
                <a:lnTo>
                  <a:pt x="0" y="522604"/>
                </a:lnTo>
                <a:lnTo>
                  <a:pt x="1690778" y="522604"/>
                </a:lnTo>
                <a:lnTo>
                  <a:pt x="16907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183311" y="889787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0" name="Group 10"/>
          <p:cNvGrpSpPr/>
          <p:nvPr/>
        </p:nvGrpSpPr>
        <p:grpSpPr>
          <a:xfrm>
            <a:off x="3426490" y="3328476"/>
            <a:ext cx="183663" cy="2249554"/>
            <a:chOff x="0" y="0"/>
            <a:chExt cx="48372" cy="592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372" cy="592475"/>
            </a:xfrm>
            <a:custGeom>
              <a:avLst/>
              <a:gdLst/>
              <a:ahLst/>
              <a:cxnLst/>
              <a:rect l="l" t="t" r="r" b="b"/>
              <a:pathLst>
                <a:path w="48372" h="592475">
                  <a:moveTo>
                    <a:pt x="0" y="0"/>
                  </a:moveTo>
                  <a:lnTo>
                    <a:pt x="48372" y="0"/>
                  </a:lnTo>
                  <a:lnTo>
                    <a:pt x="48372" y="592475"/>
                  </a:lnTo>
                  <a:lnTo>
                    <a:pt x="0" y="592475"/>
                  </a:lnTo>
                  <a:close/>
                </a:path>
              </a:pathLst>
            </a:custGeom>
            <a:solidFill>
              <a:srgbClr val="44000D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372" cy="630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502589" y="8848409"/>
            <a:ext cx="3131114" cy="819783"/>
          </a:xfrm>
          <a:custGeom>
            <a:avLst/>
            <a:gdLst/>
            <a:ahLst/>
            <a:cxnLst/>
            <a:rect l="l" t="t" r="r" b="b"/>
            <a:pathLst>
              <a:path w="3131114" h="819783">
                <a:moveTo>
                  <a:pt x="0" y="0"/>
                </a:moveTo>
                <a:lnTo>
                  <a:pt x="3131114" y="0"/>
                </a:lnTo>
                <a:lnTo>
                  <a:pt x="3131114" y="819782"/>
                </a:lnTo>
                <a:lnTo>
                  <a:pt x="0" y="819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14"/>
          <p:cNvSpPr txBox="1"/>
          <p:nvPr/>
        </p:nvSpPr>
        <p:spPr>
          <a:xfrm>
            <a:off x="633458" y="9278510"/>
            <a:ext cx="8205742" cy="66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3"/>
              </a:lnSpc>
            </a:pPr>
            <a:r>
              <a:rPr lang="en-US" sz="3015" b="1" spc="-108" dirty="0">
                <a:solidFill>
                  <a:srgbClr val="2233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Supervisor | Prof. Robert Sowah </a:t>
            </a:r>
            <a:r>
              <a:rPr lang="en-US" sz="3015" b="1" spc="-108" dirty="0" err="1">
                <a:solidFill>
                  <a:srgbClr val="2233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Adjetey</a:t>
            </a:r>
            <a:r>
              <a:rPr lang="en-US" sz="3015" b="1" spc="-108" dirty="0">
                <a:solidFill>
                  <a:srgbClr val="2233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</a:p>
          <a:p>
            <a:pPr algn="l">
              <a:lnSpc>
                <a:spcPts val="2503"/>
              </a:lnSpc>
            </a:pPr>
            <a:endParaRPr lang="en-US" sz="3015" b="1" spc="-108" dirty="0">
              <a:solidFill>
                <a:srgbClr val="22335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886378" y="3352423"/>
            <a:ext cx="12527533" cy="211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60"/>
              </a:lnSpc>
            </a:pPr>
            <a:r>
              <a:rPr lang="en-US" sz="4557" b="1" spc="-373">
                <a:solidFill>
                  <a:srgbClr val="923D4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OPTIMIZING CUSTOMER RETENTION: COMPARING THE EFFICACY OF MULTIPLE MACHINE LEARNING TECHNIQUES IN PREDICTING E-COMMERCE CHURN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72645" y="6403380"/>
            <a:ext cx="8482543" cy="46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4014" spc="-14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Presentation By Godfred Kogkane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40236" y="7762762"/>
            <a:ext cx="3347362" cy="44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53"/>
              </a:lnSpc>
            </a:pPr>
            <a:r>
              <a:rPr lang="en-US" sz="3799" b="1" spc="-136">
                <a:solidFill>
                  <a:srgbClr val="923D4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May  12,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7500" y="676212"/>
            <a:ext cx="5501512" cy="34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0"/>
              </a:lnSpc>
            </a:pPr>
            <a:r>
              <a:rPr lang="en-US" sz="3101" b="1" spc="-254">
                <a:solidFill>
                  <a:srgbClr val="923D4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CS THESIS FINAL PRESENTATION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7528444" y="254021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060" y="2583887"/>
            <a:ext cx="6615494" cy="2856588"/>
            <a:chOff x="0" y="0"/>
            <a:chExt cx="8820659" cy="380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0659" cy="3808784"/>
            </a:xfrm>
            <a:custGeom>
              <a:avLst/>
              <a:gdLst/>
              <a:ahLst/>
              <a:cxnLst/>
              <a:rect l="l" t="t" r="r" b="b"/>
              <a:pathLst>
                <a:path w="8820659" h="3808784">
                  <a:moveTo>
                    <a:pt x="0" y="0"/>
                  </a:moveTo>
                  <a:lnTo>
                    <a:pt x="8820659" y="0"/>
                  </a:lnTo>
                  <a:lnTo>
                    <a:pt x="8820659" y="3808784"/>
                  </a:lnTo>
                  <a:lnTo>
                    <a:pt x="0" y="3808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20659" cy="38564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Training and inference times show XGBoost and LightGBM are highly efficient (training in &lt;0.3s).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Deep models like LSTM required &gt;100s to train and were not feasible for deployment.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632" y="344614"/>
            <a:ext cx="7121297" cy="980656"/>
            <a:chOff x="0" y="0"/>
            <a:chExt cx="9495063" cy="1307541"/>
          </a:xfrm>
        </p:grpSpPr>
        <p:sp>
          <p:nvSpPr>
            <p:cNvPr id="6" name="Freeform 6"/>
            <p:cNvSpPr/>
            <p:nvPr/>
          </p:nvSpPr>
          <p:spPr>
            <a:xfrm>
              <a:off x="14576" y="12700"/>
              <a:ext cx="9465862" cy="1282192"/>
            </a:xfrm>
            <a:custGeom>
              <a:avLst/>
              <a:gdLst/>
              <a:ahLst/>
              <a:cxnLst/>
              <a:rect l="l" t="t" r="r" b="b"/>
              <a:pathLst>
                <a:path w="9465862" h="1282192">
                  <a:moveTo>
                    <a:pt x="0" y="0"/>
                  </a:moveTo>
                  <a:lnTo>
                    <a:pt x="9465862" y="0"/>
                  </a:lnTo>
                  <a:lnTo>
                    <a:pt x="9465862" y="1282192"/>
                  </a:lnTo>
                  <a:lnTo>
                    <a:pt x="0" y="1282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3" t="-7338" r="-148" b="-7585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9495013" cy="1307592"/>
            </a:xfrm>
            <a:custGeom>
              <a:avLst/>
              <a:gdLst/>
              <a:ahLst/>
              <a:cxnLst/>
              <a:rect l="l" t="t" r="r" b="b"/>
              <a:pathLst>
                <a:path w="9495013" h="1307592">
                  <a:moveTo>
                    <a:pt x="14576" y="0"/>
                  </a:moveTo>
                  <a:lnTo>
                    <a:pt x="9480438" y="0"/>
                  </a:lnTo>
                  <a:cubicBezTo>
                    <a:pt x="9488454" y="0"/>
                    <a:pt x="9495013" y="5715"/>
                    <a:pt x="9495013" y="12700"/>
                  </a:cubicBezTo>
                  <a:lnTo>
                    <a:pt x="9495013" y="1294892"/>
                  </a:lnTo>
                  <a:cubicBezTo>
                    <a:pt x="9495013" y="1301877"/>
                    <a:pt x="9488454" y="1307592"/>
                    <a:pt x="9480438" y="1307592"/>
                  </a:cubicBezTo>
                  <a:lnTo>
                    <a:pt x="14576" y="1307592"/>
                  </a:lnTo>
                  <a:cubicBezTo>
                    <a:pt x="6559" y="1307592"/>
                    <a:pt x="0" y="1301877"/>
                    <a:pt x="0" y="1294892"/>
                  </a:cubicBezTo>
                  <a:lnTo>
                    <a:pt x="0" y="12700"/>
                  </a:lnTo>
                  <a:cubicBezTo>
                    <a:pt x="0" y="5715"/>
                    <a:pt x="6559" y="0"/>
                    <a:pt x="14576" y="0"/>
                  </a:cubicBezTo>
                  <a:moveTo>
                    <a:pt x="14576" y="25400"/>
                  </a:moveTo>
                  <a:lnTo>
                    <a:pt x="14576" y="12700"/>
                  </a:lnTo>
                  <a:lnTo>
                    <a:pt x="29151" y="12700"/>
                  </a:lnTo>
                  <a:lnTo>
                    <a:pt x="29151" y="1294892"/>
                  </a:lnTo>
                  <a:lnTo>
                    <a:pt x="14576" y="1294892"/>
                  </a:lnTo>
                  <a:lnTo>
                    <a:pt x="14576" y="1282192"/>
                  </a:lnTo>
                  <a:lnTo>
                    <a:pt x="9480438" y="1282192"/>
                  </a:lnTo>
                  <a:lnTo>
                    <a:pt x="9480438" y="1294892"/>
                  </a:lnTo>
                  <a:lnTo>
                    <a:pt x="9465862" y="1294892"/>
                  </a:lnTo>
                  <a:lnTo>
                    <a:pt x="9465862" y="12700"/>
                  </a:lnTo>
                  <a:lnTo>
                    <a:pt x="9480438" y="12700"/>
                  </a:lnTo>
                  <a:lnTo>
                    <a:pt x="9480438" y="25400"/>
                  </a:lnTo>
                  <a:lnTo>
                    <a:pt x="14576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3101" y="422129"/>
            <a:ext cx="5535703" cy="835171"/>
            <a:chOff x="0" y="-103175"/>
            <a:chExt cx="7380938" cy="11135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80938" cy="894486"/>
            </a:xfrm>
            <a:custGeom>
              <a:avLst/>
              <a:gdLst/>
              <a:ahLst/>
              <a:cxnLst/>
              <a:rect l="l" t="t" r="r" b="b"/>
              <a:pathLst>
                <a:path w="7380938" h="894486">
                  <a:moveTo>
                    <a:pt x="0" y="0"/>
                  </a:moveTo>
                  <a:lnTo>
                    <a:pt x="7380938" y="0"/>
                  </a:lnTo>
                  <a:lnTo>
                    <a:pt x="7380938" y="894486"/>
                  </a:lnTo>
                  <a:lnTo>
                    <a:pt x="0" y="894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3175"/>
              <a:ext cx="7380938" cy="11135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65"/>
                </a:lnSpc>
              </a:pPr>
              <a:r>
                <a:rPr lang="en-US" sz="2700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Efficiency &amp; Statistical Testing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3257" y="2522156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>
            <a:off x="125632" y="5860206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699"/>
                </a:lnTo>
                <a:lnTo>
                  <a:pt x="0" y="53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 rot="-10012286" flipH="1" flipV="1">
            <a:off x="2572091" y="8607660"/>
            <a:ext cx="4606302" cy="1301280"/>
          </a:xfrm>
          <a:custGeom>
            <a:avLst/>
            <a:gdLst/>
            <a:ahLst/>
            <a:cxnLst/>
            <a:rect l="l" t="t" r="r" b="b"/>
            <a:pathLst>
              <a:path w="4606302" h="1301280">
                <a:moveTo>
                  <a:pt x="4606302" y="1301280"/>
                </a:moveTo>
                <a:lnTo>
                  <a:pt x="0" y="1301280"/>
                </a:lnTo>
                <a:lnTo>
                  <a:pt x="0" y="0"/>
                </a:lnTo>
                <a:lnTo>
                  <a:pt x="4606302" y="0"/>
                </a:lnTo>
                <a:lnTo>
                  <a:pt x="4606302" y="13012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5" name="Group 15"/>
          <p:cNvGrpSpPr/>
          <p:nvPr/>
        </p:nvGrpSpPr>
        <p:grpSpPr>
          <a:xfrm>
            <a:off x="669535" y="5917356"/>
            <a:ext cx="6615494" cy="2721545"/>
            <a:chOff x="0" y="0"/>
            <a:chExt cx="8820659" cy="3628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20659" cy="3628727"/>
            </a:xfrm>
            <a:custGeom>
              <a:avLst/>
              <a:gdLst/>
              <a:ahLst/>
              <a:cxnLst/>
              <a:rect l="l" t="t" r="r" b="b"/>
              <a:pathLst>
                <a:path w="8820659" h="3628727">
                  <a:moveTo>
                    <a:pt x="0" y="0"/>
                  </a:moveTo>
                  <a:lnTo>
                    <a:pt x="8820659" y="0"/>
                  </a:lnTo>
                  <a:lnTo>
                    <a:pt x="8820659" y="3628727"/>
                  </a:lnTo>
                  <a:lnTo>
                    <a:pt x="0" y="3628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820659" cy="36763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Paired t-tests confirmed XGBoost significantly outperformed LightGBM in F1 Score (p=0.0219) and MCC (p=0.0398).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This validates the statistical robustness of performance differences.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494579" y="680167"/>
            <a:ext cx="10691914" cy="9066743"/>
          </a:xfrm>
          <a:custGeom>
            <a:avLst/>
            <a:gdLst/>
            <a:ahLst/>
            <a:cxnLst/>
            <a:rect l="l" t="t" r="r" b="b"/>
            <a:pathLst>
              <a:path w="10691914" h="9066743">
                <a:moveTo>
                  <a:pt x="0" y="0"/>
                </a:moveTo>
                <a:lnTo>
                  <a:pt x="10691914" y="0"/>
                </a:lnTo>
                <a:lnTo>
                  <a:pt x="10691914" y="9066743"/>
                </a:lnTo>
                <a:lnTo>
                  <a:pt x="0" y="9066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817"/>
            <a:ext cx="7296150" cy="980656"/>
            <a:chOff x="0" y="0"/>
            <a:chExt cx="9728200" cy="1307541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9702800" cy="1282192"/>
            </a:xfrm>
            <a:custGeom>
              <a:avLst/>
              <a:gdLst/>
              <a:ahLst/>
              <a:cxnLst/>
              <a:rect l="l" t="t" r="r" b="b"/>
              <a:pathLst>
                <a:path w="9702800" h="1282192">
                  <a:moveTo>
                    <a:pt x="0" y="0"/>
                  </a:moveTo>
                  <a:lnTo>
                    <a:pt x="9702800" y="0"/>
                  </a:lnTo>
                  <a:lnTo>
                    <a:pt x="9702800" y="1282192"/>
                  </a:lnTo>
                  <a:lnTo>
                    <a:pt x="0" y="1282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0" t="-8878" r="-130" b="-8874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728200" cy="1307592"/>
            </a:xfrm>
            <a:custGeom>
              <a:avLst/>
              <a:gdLst/>
              <a:ahLst/>
              <a:cxnLst/>
              <a:rect l="l" t="t" r="r" b="b"/>
              <a:pathLst>
                <a:path w="9728200" h="1307592">
                  <a:moveTo>
                    <a:pt x="12700" y="0"/>
                  </a:moveTo>
                  <a:lnTo>
                    <a:pt x="9715500" y="0"/>
                  </a:lnTo>
                  <a:cubicBezTo>
                    <a:pt x="9722485" y="0"/>
                    <a:pt x="9728200" y="5715"/>
                    <a:pt x="9728200" y="12700"/>
                  </a:cubicBezTo>
                  <a:lnTo>
                    <a:pt x="9728200" y="1294892"/>
                  </a:lnTo>
                  <a:cubicBezTo>
                    <a:pt x="9728200" y="1301877"/>
                    <a:pt x="9722485" y="1307592"/>
                    <a:pt x="9715500" y="1307592"/>
                  </a:cubicBezTo>
                  <a:lnTo>
                    <a:pt x="12700" y="1307592"/>
                  </a:lnTo>
                  <a:cubicBezTo>
                    <a:pt x="5715" y="1307592"/>
                    <a:pt x="0" y="1301877"/>
                    <a:pt x="0" y="129489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4892"/>
                  </a:lnTo>
                  <a:lnTo>
                    <a:pt x="12700" y="1294892"/>
                  </a:lnTo>
                  <a:lnTo>
                    <a:pt x="12700" y="1282192"/>
                  </a:lnTo>
                  <a:lnTo>
                    <a:pt x="9715500" y="1282192"/>
                  </a:lnTo>
                  <a:lnTo>
                    <a:pt x="9715500" y="1294892"/>
                  </a:lnTo>
                  <a:lnTo>
                    <a:pt x="9702800" y="1294892"/>
                  </a:lnTo>
                  <a:lnTo>
                    <a:pt x="9702800" y="12700"/>
                  </a:lnTo>
                  <a:lnTo>
                    <a:pt x="9715500" y="12700"/>
                  </a:lnTo>
                  <a:lnTo>
                    <a:pt x="97155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54463" y="419100"/>
            <a:ext cx="6151361" cy="800981"/>
            <a:chOff x="0" y="-46688"/>
            <a:chExt cx="8201815" cy="1067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01815" cy="839375"/>
            </a:xfrm>
            <a:custGeom>
              <a:avLst/>
              <a:gdLst/>
              <a:ahLst/>
              <a:cxnLst/>
              <a:rect l="l" t="t" r="r" b="b"/>
              <a:pathLst>
                <a:path w="8201815" h="839375">
                  <a:moveTo>
                    <a:pt x="0" y="0"/>
                  </a:moveTo>
                  <a:lnTo>
                    <a:pt x="8201815" y="0"/>
                  </a:lnTo>
                  <a:lnTo>
                    <a:pt x="8201815" y="839375"/>
                  </a:lnTo>
                  <a:lnTo>
                    <a:pt x="0" y="839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6688"/>
              <a:ext cx="8201815" cy="10679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60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Efficiency &amp; Statistical Testing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780345" y="1542125"/>
            <a:ext cx="14574792" cy="8744875"/>
          </a:xfrm>
          <a:custGeom>
            <a:avLst/>
            <a:gdLst/>
            <a:ahLst/>
            <a:cxnLst/>
            <a:rect l="l" t="t" r="r" b="b"/>
            <a:pathLst>
              <a:path w="14574792" h="8744875">
                <a:moveTo>
                  <a:pt x="0" y="0"/>
                </a:moveTo>
                <a:lnTo>
                  <a:pt x="14574792" y="0"/>
                </a:lnTo>
                <a:lnTo>
                  <a:pt x="14574792" y="8744875"/>
                </a:lnTo>
                <a:lnTo>
                  <a:pt x="0" y="8744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2294" y="676584"/>
            <a:ext cx="9009024" cy="1241818"/>
            <a:chOff x="0" y="0"/>
            <a:chExt cx="12012032" cy="1655757"/>
          </a:xfrm>
        </p:grpSpPr>
        <p:sp>
          <p:nvSpPr>
            <p:cNvPr id="3" name="Freeform 3"/>
            <p:cNvSpPr/>
            <p:nvPr/>
          </p:nvSpPr>
          <p:spPr>
            <a:xfrm>
              <a:off x="14511" y="12700"/>
              <a:ext cx="11982972" cy="1630299"/>
            </a:xfrm>
            <a:custGeom>
              <a:avLst/>
              <a:gdLst/>
              <a:ahLst/>
              <a:cxnLst/>
              <a:rect l="l" t="t" r="r" b="b"/>
              <a:pathLst>
                <a:path w="11982972" h="1630299">
                  <a:moveTo>
                    <a:pt x="0" y="0"/>
                  </a:moveTo>
                  <a:lnTo>
                    <a:pt x="11982971" y="0"/>
                  </a:lnTo>
                  <a:lnTo>
                    <a:pt x="11982971" y="1630299"/>
                  </a:lnTo>
                  <a:lnTo>
                    <a:pt x="0" y="1630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1" t="-7073" r="-117" b="-7273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011993" cy="1655699"/>
            </a:xfrm>
            <a:custGeom>
              <a:avLst/>
              <a:gdLst/>
              <a:ahLst/>
              <a:cxnLst/>
              <a:rect l="l" t="t" r="r" b="b"/>
              <a:pathLst>
                <a:path w="12011993" h="1655699">
                  <a:moveTo>
                    <a:pt x="14511" y="0"/>
                  </a:moveTo>
                  <a:lnTo>
                    <a:pt x="11997482" y="0"/>
                  </a:lnTo>
                  <a:cubicBezTo>
                    <a:pt x="12005463" y="0"/>
                    <a:pt x="12011993" y="5715"/>
                    <a:pt x="12011993" y="12700"/>
                  </a:cubicBezTo>
                  <a:lnTo>
                    <a:pt x="12011993" y="1642999"/>
                  </a:lnTo>
                  <a:cubicBezTo>
                    <a:pt x="12011993" y="1649984"/>
                    <a:pt x="12005463" y="1655699"/>
                    <a:pt x="11997482" y="1655699"/>
                  </a:cubicBezTo>
                  <a:lnTo>
                    <a:pt x="14511" y="1655699"/>
                  </a:lnTo>
                  <a:cubicBezTo>
                    <a:pt x="6530" y="1655699"/>
                    <a:pt x="0" y="1649984"/>
                    <a:pt x="0" y="1642999"/>
                  </a:cubicBezTo>
                  <a:lnTo>
                    <a:pt x="0" y="12700"/>
                  </a:lnTo>
                  <a:cubicBezTo>
                    <a:pt x="0" y="5715"/>
                    <a:pt x="6530" y="0"/>
                    <a:pt x="14511" y="0"/>
                  </a:cubicBezTo>
                  <a:moveTo>
                    <a:pt x="14511" y="25400"/>
                  </a:moveTo>
                  <a:lnTo>
                    <a:pt x="14511" y="12700"/>
                  </a:lnTo>
                  <a:lnTo>
                    <a:pt x="29021" y="12700"/>
                  </a:lnTo>
                  <a:lnTo>
                    <a:pt x="29021" y="1642999"/>
                  </a:lnTo>
                  <a:lnTo>
                    <a:pt x="14511" y="1642999"/>
                  </a:lnTo>
                  <a:lnTo>
                    <a:pt x="14511" y="1630299"/>
                  </a:lnTo>
                  <a:lnTo>
                    <a:pt x="11997482" y="1630299"/>
                  </a:lnTo>
                  <a:lnTo>
                    <a:pt x="11997482" y="1642999"/>
                  </a:lnTo>
                  <a:lnTo>
                    <a:pt x="11982972" y="1642999"/>
                  </a:lnTo>
                  <a:lnTo>
                    <a:pt x="11982972" y="12700"/>
                  </a:lnTo>
                  <a:lnTo>
                    <a:pt x="11997482" y="12700"/>
                  </a:lnTo>
                  <a:lnTo>
                    <a:pt x="11997482" y="25400"/>
                  </a:lnTo>
                  <a:lnTo>
                    <a:pt x="14511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8800" y="1074281"/>
            <a:ext cx="6800256" cy="868819"/>
            <a:chOff x="0" y="0"/>
            <a:chExt cx="9067008" cy="11584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67009" cy="1158425"/>
            </a:xfrm>
            <a:custGeom>
              <a:avLst/>
              <a:gdLst/>
              <a:ahLst/>
              <a:cxnLst/>
              <a:rect l="l" t="t" r="r" b="b"/>
              <a:pathLst>
                <a:path w="9067009" h="1158425">
                  <a:moveTo>
                    <a:pt x="0" y="0"/>
                  </a:moveTo>
                  <a:lnTo>
                    <a:pt x="9067009" y="0"/>
                  </a:lnTo>
                  <a:lnTo>
                    <a:pt x="9067009" y="1158425"/>
                  </a:lnTo>
                  <a:lnTo>
                    <a:pt x="0" y="1158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9067008" cy="1253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98"/>
                </a:lnSpc>
              </a:pPr>
              <a:r>
                <a:rPr lang="en-US" sz="34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Recommendations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8840443" y="-5309987"/>
            <a:ext cx="157142" cy="16230600"/>
            <a:chOff x="0" y="0"/>
            <a:chExt cx="41387" cy="42747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87" cy="4274726"/>
            </a:xfrm>
            <a:custGeom>
              <a:avLst/>
              <a:gdLst/>
              <a:ahLst/>
              <a:cxnLst/>
              <a:rect l="l" t="t" r="r" b="b"/>
              <a:pathLst>
                <a:path w="41387" h="4274726">
                  <a:moveTo>
                    <a:pt x="0" y="0"/>
                  </a:moveTo>
                  <a:lnTo>
                    <a:pt x="41387" y="0"/>
                  </a:lnTo>
                  <a:lnTo>
                    <a:pt x="41387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1387" cy="4341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2506069" y="2726742"/>
            <a:ext cx="600715" cy="739342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8618656" y="2726742"/>
            <a:ext cx="600715" cy="739342"/>
            <a:chOff x="0" y="0"/>
            <a:chExt cx="6604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4266703" y="2726742"/>
            <a:ext cx="600715" cy="739342"/>
            <a:chOff x="0" y="0"/>
            <a:chExt cx="6604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387532" y="2986197"/>
            <a:ext cx="359058" cy="35905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8739485" y="2986197"/>
            <a:ext cx="359058" cy="35905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2622983" y="2986197"/>
            <a:ext cx="359058" cy="35905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9888" tIns="9888" rIns="9888" bIns="9888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55348" y="3871943"/>
            <a:ext cx="4321207" cy="1145083"/>
            <a:chOff x="0" y="0"/>
            <a:chExt cx="5997082" cy="158917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97082" cy="1589176"/>
            </a:xfrm>
            <a:custGeom>
              <a:avLst/>
              <a:gdLst/>
              <a:ahLst/>
              <a:cxnLst/>
              <a:rect l="l" t="t" r="r" b="b"/>
              <a:pathLst>
                <a:path w="5997082" h="1589176">
                  <a:moveTo>
                    <a:pt x="0" y="0"/>
                  </a:moveTo>
                  <a:lnTo>
                    <a:pt x="5997082" y="0"/>
                  </a:lnTo>
                  <a:lnTo>
                    <a:pt x="5997082" y="1589176"/>
                  </a:lnTo>
                  <a:lnTo>
                    <a:pt x="0" y="15891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5997082" cy="16653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79"/>
                </a:lnSpc>
              </a:pPr>
              <a:r>
                <a:rPr lang="en-US" sz="2698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Real-World Deployment Guidance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883388" y="3900518"/>
            <a:ext cx="4321207" cy="1145083"/>
            <a:chOff x="0" y="0"/>
            <a:chExt cx="5997082" cy="158917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97082" cy="1589176"/>
            </a:xfrm>
            <a:custGeom>
              <a:avLst/>
              <a:gdLst/>
              <a:ahLst/>
              <a:cxnLst/>
              <a:rect l="l" t="t" r="r" b="b"/>
              <a:pathLst>
                <a:path w="5997082" h="1589176">
                  <a:moveTo>
                    <a:pt x="0" y="0"/>
                  </a:moveTo>
                  <a:lnTo>
                    <a:pt x="5997082" y="0"/>
                  </a:lnTo>
                  <a:lnTo>
                    <a:pt x="5997082" y="1589176"/>
                  </a:lnTo>
                  <a:lnTo>
                    <a:pt x="0" y="1589176"/>
                  </a:lnTo>
                  <a:close/>
                </a:path>
              </a:pathLst>
            </a:custGeom>
            <a:solidFill>
              <a:srgbClr val="923D41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5997082" cy="16653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79"/>
                </a:lnSpc>
              </a:pPr>
              <a:r>
                <a:rPr lang="en-US" sz="2698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Interpretability and Actionability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68128" y="4059108"/>
            <a:ext cx="4321207" cy="770752"/>
            <a:chOff x="0" y="0"/>
            <a:chExt cx="5997082" cy="106966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997082" cy="1069669"/>
            </a:xfrm>
            <a:custGeom>
              <a:avLst/>
              <a:gdLst/>
              <a:ahLst/>
              <a:cxnLst/>
              <a:rect l="l" t="t" r="r" b="b"/>
              <a:pathLst>
                <a:path w="5997082" h="1069669">
                  <a:moveTo>
                    <a:pt x="0" y="0"/>
                  </a:moveTo>
                  <a:lnTo>
                    <a:pt x="5997082" y="0"/>
                  </a:lnTo>
                  <a:lnTo>
                    <a:pt x="5997082" y="1069669"/>
                  </a:lnTo>
                  <a:lnTo>
                    <a:pt x="0" y="1069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5997082" cy="11458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779"/>
                </a:lnSpc>
              </a:pPr>
              <a:r>
                <a:rPr lang="en-US" sz="2698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Integration Potential</a:t>
              </a:r>
            </a:p>
          </p:txBody>
        </p:sp>
      </p:grpSp>
      <p:sp>
        <p:nvSpPr>
          <p:cNvPr id="38" name="Freeform 38"/>
          <p:cNvSpPr/>
          <p:nvPr/>
        </p:nvSpPr>
        <p:spPr>
          <a:xfrm rot="5400000">
            <a:off x="2335515" y="5193015"/>
            <a:ext cx="825005" cy="447565"/>
          </a:xfrm>
          <a:custGeom>
            <a:avLst/>
            <a:gdLst/>
            <a:ahLst/>
            <a:cxnLst/>
            <a:rect l="l" t="t" r="r" b="b"/>
            <a:pathLst>
              <a:path w="825005" h="447565">
                <a:moveTo>
                  <a:pt x="0" y="0"/>
                </a:moveTo>
                <a:lnTo>
                  <a:pt x="825005" y="0"/>
                </a:lnTo>
                <a:lnTo>
                  <a:pt x="825005" y="447565"/>
                </a:lnTo>
                <a:lnTo>
                  <a:pt x="0" y="44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9" name="Freeform 39"/>
          <p:cNvSpPr/>
          <p:nvPr/>
        </p:nvSpPr>
        <p:spPr>
          <a:xfrm rot="5400000">
            <a:off x="8489036" y="5193015"/>
            <a:ext cx="825005" cy="447565"/>
          </a:xfrm>
          <a:custGeom>
            <a:avLst/>
            <a:gdLst/>
            <a:ahLst/>
            <a:cxnLst/>
            <a:rect l="l" t="t" r="r" b="b"/>
            <a:pathLst>
              <a:path w="825005" h="447565">
                <a:moveTo>
                  <a:pt x="0" y="0"/>
                </a:moveTo>
                <a:lnTo>
                  <a:pt x="825006" y="0"/>
                </a:lnTo>
                <a:lnTo>
                  <a:pt x="825006" y="447565"/>
                </a:lnTo>
                <a:lnTo>
                  <a:pt x="0" y="44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0" name="Freeform 40"/>
          <p:cNvSpPr/>
          <p:nvPr/>
        </p:nvSpPr>
        <p:spPr>
          <a:xfrm rot="5400000">
            <a:off x="14222715" y="5179820"/>
            <a:ext cx="825005" cy="447565"/>
          </a:xfrm>
          <a:custGeom>
            <a:avLst/>
            <a:gdLst/>
            <a:ahLst/>
            <a:cxnLst/>
            <a:rect l="l" t="t" r="r" b="b"/>
            <a:pathLst>
              <a:path w="825005" h="447565">
                <a:moveTo>
                  <a:pt x="0" y="0"/>
                </a:moveTo>
                <a:lnTo>
                  <a:pt x="825005" y="0"/>
                </a:lnTo>
                <a:lnTo>
                  <a:pt x="825005" y="447565"/>
                </a:lnTo>
                <a:lnTo>
                  <a:pt x="0" y="44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1" name="Group 41"/>
          <p:cNvGrpSpPr/>
          <p:nvPr/>
        </p:nvGrpSpPr>
        <p:grpSpPr>
          <a:xfrm>
            <a:off x="386157" y="6209799"/>
            <a:ext cx="5400765" cy="3048501"/>
            <a:chOff x="0" y="0"/>
            <a:chExt cx="1422424" cy="80289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22424" cy="802897"/>
            </a:xfrm>
            <a:custGeom>
              <a:avLst/>
              <a:gdLst/>
              <a:ahLst/>
              <a:cxnLst/>
              <a:rect l="l" t="t" r="r" b="b"/>
              <a:pathLst>
                <a:path w="1422424" h="802897">
                  <a:moveTo>
                    <a:pt x="0" y="0"/>
                  </a:moveTo>
                  <a:lnTo>
                    <a:pt x="1422424" y="0"/>
                  </a:lnTo>
                  <a:lnTo>
                    <a:pt x="1422424" y="802897"/>
                  </a:lnTo>
                  <a:lnTo>
                    <a:pt x="0" y="802897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1422424" cy="86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12598" y="6421828"/>
            <a:ext cx="5397924" cy="259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18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 is the most suitable model for real-time churn prediction in e-commerce due to its high accuracy, MCC, and fast prediction time.</a:t>
            </a:r>
          </a:p>
          <a:p>
            <a:pPr algn="l">
              <a:lnSpc>
                <a:spcPts val="2560"/>
              </a:lnSpc>
            </a:pPr>
            <a:endParaRPr lang="en-US" sz="18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60"/>
              </a:lnSpc>
            </a:pPr>
            <a:r>
              <a:rPr lang="en-US" sz="182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LightGBM is also a strong alternative when slightly faster training speed is prioritized.</a:t>
            </a:r>
          </a:p>
          <a:p>
            <a:pPr algn="l">
              <a:lnSpc>
                <a:spcPts val="2560"/>
              </a:lnSpc>
            </a:pPr>
            <a:endParaRPr lang="en-US" sz="182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6222523" y="6209799"/>
            <a:ext cx="5555827" cy="3048501"/>
            <a:chOff x="0" y="0"/>
            <a:chExt cx="1463263" cy="80289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63263" cy="802897"/>
            </a:xfrm>
            <a:custGeom>
              <a:avLst/>
              <a:gdLst/>
              <a:ahLst/>
              <a:cxnLst/>
              <a:rect l="l" t="t" r="r" b="b"/>
              <a:pathLst>
                <a:path w="1463263" h="802897">
                  <a:moveTo>
                    <a:pt x="0" y="0"/>
                  </a:moveTo>
                  <a:lnTo>
                    <a:pt x="1463263" y="0"/>
                  </a:lnTo>
                  <a:lnTo>
                    <a:pt x="1463263" y="802897"/>
                  </a:lnTo>
                  <a:lnTo>
                    <a:pt x="0" y="802897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463263" cy="86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6491139" y="6421828"/>
            <a:ext cx="5105706" cy="259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6"/>
              </a:lnSpc>
            </a:pPr>
            <a:r>
              <a:rPr lang="en-US" sz="1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SHAP (SHapley Additive exPlanations) to interpret predictions — helping business teams understand key churn drivers.</a:t>
            </a:r>
          </a:p>
          <a:p>
            <a:pPr algn="l">
              <a:lnSpc>
                <a:spcPts val="2596"/>
              </a:lnSpc>
            </a:pPr>
            <a:endParaRPr lang="en-US" sz="185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96"/>
              </a:lnSpc>
            </a:pPr>
            <a:r>
              <a:rPr lang="en-US" sz="1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Enables personalized retention campaigns based on model insights (e.g., loyalty offers, satisfaction calls).</a:t>
            </a:r>
          </a:p>
          <a:p>
            <a:pPr algn="l">
              <a:lnSpc>
                <a:spcPts val="2596"/>
              </a:lnSpc>
            </a:pPr>
            <a:endParaRPr lang="en-US" sz="185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12233415" y="6209799"/>
            <a:ext cx="5483027" cy="3048501"/>
            <a:chOff x="0" y="0"/>
            <a:chExt cx="1444089" cy="80289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444089" cy="802897"/>
            </a:xfrm>
            <a:custGeom>
              <a:avLst/>
              <a:gdLst/>
              <a:ahLst/>
              <a:cxnLst/>
              <a:rect l="l" t="t" r="r" b="b"/>
              <a:pathLst>
                <a:path w="1444089" h="802897">
                  <a:moveTo>
                    <a:pt x="0" y="0"/>
                  </a:moveTo>
                  <a:lnTo>
                    <a:pt x="1444089" y="0"/>
                  </a:lnTo>
                  <a:lnTo>
                    <a:pt x="1444089" y="802897"/>
                  </a:lnTo>
                  <a:lnTo>
                    <a:pt x="0" y="802897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66675"/>
              <a:ext cx="1444089" cy="86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449418" y="6632606"/>
            <a:ext cx="5241521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Easily integrated into existing CRM platforms (e.g., Salesforce, HubSpot) or custom dashboards using APIs.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Feasible for mid- to large-scale businesses with moderate computing infrastructure.</a:t>
            </a:r>
          </a:p>
          <a:p>
            <a:pPr algn="l">
              <a:lnSpc>
                <a:spcPts val="2519"/>
              </a:lnSpc>
            </a:pPr>
            <a:endParaRPr lang="en-US" sz="1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Freeform 53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4" name="Freeform 54"/>
          <p:cNvSpPr/>
          <p:nvPr/>
        </p:nvSpPr>
        <p:spPr>
          <a:xfrm>
            <a:off x="335872" y="506096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575863" y="134594"/>
            <a:ext cx="157142" cy="5450657"/>
            <a:chOff x="0" y="0"/>
            <a:chExt cx="41387" cy="1435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87" cy="1435564"/>
            </a:xfrm>
            <a:custGeom>
              <a:avLst/>
              <a:gdLst/>
              <a:ahLst/>
              <a:cxnLst/>
              <a:rect l="l" t="t" r="r" b="b"/>
              <a:pathLst>
                <a:path w="41387" h="1435564">
                  <a:moveTo>
                    <a:pt x="0" y="0"/>
                  </a:moveTo>
                  <a:lnTo>
                    <a:pt x="41387" y="0"/>
                  </a:lnTo>
                  <a:lnTo>
                    <a:pt x="41387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1387" cy="1502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2808" y="1789852"/>
            <a:ext cx="8426146" cy="163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5"/>
              </a:lnSpc>
            </a:pPr>
            <a:r>
              <a:rPr lang="en-US" sz="10392" b="1" spc="-207">
                <a:solidFill>
                  <a:srgbClr val="923D4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Future 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1273" y="3928622"/>
            <a:ext cx="8649216" cy="2739546"/>
            <a:chOff x="0" y="0"/>
            <a:chExt cx="1818778" cy="576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8778" cy="576078"/>
            </a:xfrm>
            <a:custGeom>
              <a:avLst/>
              <a:gdLst/>
              <a:ahLst/>
              <a:cxnLst/>
              <a:rect l="l" t="t" r="r" b="b"/>
              <a:pathLst>
                <a:path w="1818778" h="5760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273" y="7169223"/>
            <a:ext cx="8649216" cy="2739546"/>
            <a:chOff x="0" y="0"/>
            <a:chExt cx="1818778" cy="5760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8778" cy="576078"/>
            </a:xfrm>
            <a:custGeom>
              <a:avLst/>
              <a:gdLst/>
              <a:ahLst/>
              <a:cxnLst/>
              <a:rect l="l" t="t" r="r" b="b"/>
              <a:pathLst>
                <a:path w="1818778" h="5760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7511" y="3928622"/>
            <a:ext cx="8649216" cy="2739546"/>
            <a:chOff x="0" y="0"/>
            <a:chExt cx="1818778" cy="5760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8778" cy="576078"/>
            </a:xfrm>
            <a:custGeom>
              <a:avLst/>
              <a:gdLst/>
              <a:ahLst/>
              <a:cxnLst/>
              <a:rect l="l" t="t" r="r" b="b"/>
              <a:pathLst>
                <a:path w="1818778" h="5760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97511" y="7169223"/>
            <a:ext cx="8649216" cy="2739546"/>
            <a:chOff x="0" y="0"/>
            <a:chExt cx="1818778" cy="5760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8778" cy="576078"/>
            </a:xfrm>
            <a:custGeom>
              <a:avLst/>
              <a:gdLst/>
              <a:ahLst/>
              <a:cxnLst/>
              <a:rect l="l" t="t" r="r" b="b"/>
              <a:pathLst>
                <a:path w="1818778" h="5760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6615" y="4052312"/>
            <a:ext cx="474633" cy="4746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31642" y="4207911"/>
            <a:ext cx="4567280" cy="31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3"/>
              </a:lnSpc>
            </a:pPr>
            <a:r>
              <a:rPr lang="en-US" sz="3006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Model Enhancement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619" y="4650284"/>
            <a:ext cx="8126800" cy="200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071" lvl="1" indent="-205535" algn="just">
              <a:lnSpc>
                <a:spcPts val="2665"/>
              </a:lnSpc>
              <a:buFont typeface="Arial"/>
              <a:buChar char="•"/>
            </a:pPr>
            <a:r>
              <a:rPr lang="en-US" sz="1903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Integrate time-series features (e.g., transaction history over time) to improve the performance of sequential models like LSTM.</a:t>
            </a:r>
          </a:p>
          <a:p>
            <a:pPr marL="411071" lvl="1" indent="-205535" algn="just">
              <a:lnSpc>
                <a:spcPts val="2665"/>
              </a:lnSpc>
              <a:buFont typeface="Arial"/>
              <a:buChar char="•"/>
            </a:pPr>
            <a:r>
              <a:rPr lang="en-US" sz="1903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Explore hybrid architectures like CNN + XGBoost to combine pattern recognition and decision optimization.</a:t>
            </a:r>
          </a:p>
          <a:p>
            <a:pPr algn="just">
              <a:lnSpc>
                <a:spcPts val="2665"/>
              </a:lnSpc>
            </a:pPr>
            <a:endParaRPr lang="en-US" sz="1903">
              <a:solidFill>
                <a:srgbClr val="44000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16615" y="7473401"/>
            <a:ext cx="474633" cy="47463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536417" y="7606751"/>
            <a:ext cx="4567280" cy="31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3"/>
              </a:lnSpc>
            </a:pPr>
            <a:r>
              <a:rPr lang="en-US" sz="3006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Explainability &amp; Fairness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2808" y="8296247"/>
            <a:ext cx="8537681" cy="145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3385" lvl="1" indent="-221693" algn="just">
              <a:lnSpc>
                <a:spcPts val="2875"/>
              </a:lnSpc>
              <a:buFont typeface="Arial"/>
              <a:buChar char="•"/>
            </a:pPr>
            <a:r>
              <a:rPr lang="en-US" sz="2053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Add LIME or SHAP to production models for transparency.</a:t>
            </a:r>
          </a:p>
          <a:p>
            <a:pPr marL="443385" lvl="1" indent="-221693" algn="just">
              <a:lnSpc>
                <a:spcPts val="2875"/>
              </a:lnSpc>
              <a:buFont typeface="Arial"/>
              <a:buChar char="•"/>
            </a:pPr>
            <a:r>
              <a:rPr lang="en-US" sz="2053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Investigate fairness across customer segments (e.g., age, gender) to avoid bias in churn prediction.</a:t>
            </a:r>
          </a:p>
          <a:p>
            <a:pPr algn="just">
              <a:lnSpc>
                <a:spcPts val="2875"/>
              </a:lnSpc>
            </a:pPr>
            <a:endParaRPr lang="en-US" sz="2053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872854" y="4232800"/>
            <a:ext cx="474633" cy="47463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692656" y="4366150"/>
            <a:ext cx="3683235" cy="31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3"/>
              </a:lnSpc>
            </a:pPr>
            <a:r>
              <a:rPr lang="en-US" sz="3006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Data Expansion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60768" y="4820477"/>
            <a:ext cx="7698532" cy="207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662" lvl="1" indent="-216331" algn="just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Apply the model on multi-label churn levels (e.g., 'at risk', 'likely to churn', 'highly loyal') to refine retention strategies.</a:t>
            </a:r>
          </a:p>
          <a:p>
            <a:pPr marL="432662" lvl="1" indent="-216331" algn="just">
              <a:lnSpc>
                <a:spcPts val="2805"/>
              </a:lnSpc>
              <a:buFont typeface="Arial"/>
              <a:buChar char="•"/>
            </a:pPr>
            <a:r>
              <a:rPr lang="en-US" sz="2003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Use behavioral data (clickstream, session length) to enrich input features.</a:t>
            </a:r>
          </a:p>
          <a:p>
            <a:pPr algn="just">
              <a:lnSpc>
                <a:spcPts val="2805"/>
              </a:lnSpc>
            </a:pPr>
            <a:endParaRPr lang="en-US" sz="2003">
              <a:solidFill>
                <a:srgbClr val="F7F7F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9872854" y="7473401"/>
            <a:ext cx="474633" cy="47463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692656" y="7606751"/>
            <a:ext cx="6237142" cy="31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3"/>
              </a:lnSpc>
            </a:pPr>
            <a:r>
              <a:rPr lang="en-US" sz="3006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Comparative Benchmarking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29178" y="8144936"/>
            <a:ext cx="7785883" cy="175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71" lvl="1" indent="-218786" algn="just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Benchmark against other domains (banking, telecom) to test generalizability.</a:t>
            </a:r>
          </a:p>
          <a:p>
            <a:pPr marL="437571" lvl="1" indent="-218786" algn="just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44000D"/>
                </a:solidFill>
                <a:latin typeface="Poppins"/>
                <a:ea typeface="Poppins"/>
                <a:cs typeface="Poppins"/>
                <a:sym typeface="Poppins"/>
              </a:rPr>
              <a:t>Test on real-time data pipelines to evaluate performance under live conditions.</a:t>
            </a:r>
          </a:p>
          <a:p>
            <a:pPr algn="just">
              <a:lnSpc>
                <a:spcPts val="2837"/>
              </a:lnSpc>
            </a:pPr>
            <a:endParaRPr lang="en-US" sz="2026">
              <a:solidFill>
                <a:srgbClr val="44000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335872" y="506096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9" name="Freeform 39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0919" y="2781113"/>
            <a:ext cx="178381" cy="6477187"/>
            <a:chOff x="0" y="0"/>
            <a:chExt cx="46981" cy="17059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68379" y="231393"/>
            <a:ext cx="1266096" cy="1429374"/>
          </a:xfrm>
          <a:custGeom>
            <a:avLst/>
            <a:gdLst/>
            <a:ahLst/>
            <a:cxnLst/>
            <a:rect l="l" t="t" r="r" b="b"/>
            <a:pathLst>
              <a:path w="1266096" h="1429374">
                <a:moveTo>
                  <a:pt x="0" y="0"/>
                </a:moveTo>
                <a:lnTo>
                  <a:pt x="1266096" y="0"/>
                </a:lnTo>
                <a:lnTo>
                  <a:pt x="1266096" y="1429375"/>
                </a:lnTo>
                <a:lnTo>
                  <a:pt x="0" y="1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8700390" y="2800163"/>
            <a:ext cx="178381" cy="6477187"/>
            <a:chOff x="0" y="0"/>
            <a:chExt cx="46981" cy="17059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9363075" y="2743013"/>
            <a:ext cx="736442" cy="706984"/>
          </a:xfrm>
          <a:custGeom>
            <a:avLst/>
            <a:gdLst/>
            <a:ahLst/>
            <a:cxnLst/>
            <a:rect l="l" t="t" r="r" b="b"/>
            <a:pathLst>
              <a:path w="736442" h="706984">
                <a:moveTo>
                  <a:pt x="0" y="0"/>
                </a:moveTo>
                <a:lnTo>
                  <a:pt x="736442" y="0"/>
                </a:lnTo>
                <a:lnTo>
                  <a:pt x="736442" y="706984"/>
                </a:lnTo>
                <a:lnTo>
                  <a:pt x="0" y="70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/>
          <p:cNvSpPr txBox="1"/>
          <p:nvPr/>
        </p:nvSpPr>
        <p:spPr>
          <a:xfrm>
            <a:off x="754535" y="2685863"/>
            <a:ext cx="7326618" cy="657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35" lvl="1" indent="-337767" algn="l">
              <a:lnSpc>
                <a:spcPts val="4380"/>
              </a:lnSpc>
              <a:buFont typeface="Arial"/>
              <a:buChar char="•"/>
            </a:pPr>
            <a:r>
              <a:rPr lang="en-US" sz="3128" spc="-62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3128" spc="-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demonstrated the best overall performance with an MCC of 0.9424, high interpretability, and low latency — making it optimal for churn prediction.</a:t>
            </a:r>
          </a:p>
          <a:p>
            <a:pPr algn="l">
              <a:lnSpc>
                <a:spcPts val="4380"/>
              </a:lnSpc>
            </a:pPr>
            <a:endParaRPr lang="en-US" sz="3128" spc="-6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5535" lvl="1" indent="-337767" algn="l">
              <a:lnSpc>
                <a:spcPts val="4380"/>
              </a:lnSpc>
              <a:buFont typeface="Arial"/>
              <a:buChar char="•"/>
            </a:pPr>
            <a:r>
              <a:rPr lang="en-US" sz="3128" spc="-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Ensemble models significantly outperformed deep learning in accuracy, efficiency, and </a:t>
            </a:r>
            <a:r>
              <a:rPr lang="en-US" sz="3128" spc="-62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deployability</a:t>
            </a:r>
            <a:r>
              <a:rPr lang="en-US" sz="3128" spc="-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tabular e-commerce data.</a:t>
            </a:r>
          </a:p>
          <a:p>
            <a:pPr algn="l">
              <a:lnSpc>
                <a:spcPts val="4380"/>
              </a:lnSpc>
            </a:pPr>
            <a:endParaRPr lang="en-US" sz="3128" spc="-6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80442" y="2695388"/>
            <a:ext cx="7346818" cy="606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821" lvl="1" indent="-340410" algn="l">
              <a:lnSpc>
                <a:spcPts val="4414"/>
              </a:lnSpc>
              <a:buFont typeface="Arial"/>
              <a:buChar char="•"/>
            </a:pPr>
            <a:r>
              <a:rPr lang="en-US" sz="3153" spc="-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Statistical tests confirmed that XGBoost’s F1 Score and MCC advantages over LightGBM were statistically significant (p &lt; 0.05).</a:t>
            </a:r>
          </a:p>
          <a:p>
            <a:pPr algn="l">
              <a:lnSpc>
                <a:spcPts val="4414"/>
              </a:lnSpc>
            </a:pPr>
            <a:endParaRPr lang="en-US" sz="3153" spc="-6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80821" lvl="1" indent="-340410" algn="l">
              <a:lnSpc>
                <a:spcPts val="4414"/>
              </a:lnSpc>
              <a:buFont typeface="Arial"/>
              <a:buChar char="•"/>
            </a:pPr>
            <a:r>
              <a:rPr lang="en-US" sz="3153" spc="-6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study provides a practical and evidence-backed roadmap for implementing predictive churn solutions in e-commerce environments.</a:t>
            </a:r>
          </a:p>
          <a:p>
            <a:pPr algn="l">
              <a:lnSpc>
                <a:spcPts val="4414"/>
              </a:lnSpc>
            </a:pPr>
            <a:endParaRPr lang="en-US" sz="3153" spc="-6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5176" y="114300"/>
            <a:ext cx="7041024" cy="164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730"/>
              </a:lnSpc>
            </a:pPr>
            <a:r>
              <a:rPr lang="en-US" sz="9093" b="1" spc="-181" dirty="0">
                <a:solidFill>
                  <a:srgbClr val="923D4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91650" y="5350823"/>
            <a:ext cx="736442" cy="706984"/>
          </a:xfrm>
          <a:custGeom>
            <a:avLst/>
            <a:gdLst/>
            <a:ahLst/>
            <a:cxnLst/>
            <a:rect l="l" t="t" r="r" b="b"/>
            <a:pathLst>
              <a:path w="736442" h="706984">
                <a:moveTo>
                  <a:pt x="0" y="0"/>
                </a:moveTo>
                <a:lnTo>
                  <a:pt x="736442" y="0"/>
                </a:lnTo>
                <a:lnTo>
                  <a:pt x="736442" y="706984"/>
                </a:lnTo>
                <a:lnTo>
                  <a:pt x="0" y="70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5"/>
          <p:cNvSpPr/>
          <p:nvPr/>
        </p:nvSpPr>
        <p:spPr>
          <a:xfrm>
            <a:off x="272014" y="2666813"/>
            <a:ext cx="736442" cy="706984"/>
          </a:xfrm>
          <a:custGeom>
            <a:avLst/>
            <a:gdLst/>
            <a:ahLst/>
            <a:cxnLst/>
            <a:rect l="l" t="t" r="r" b="b"/>
            <a:pathLst>
              <a:path w="736442" h="706984">
                <a:moveTo>
                  <a:pt x="0" y="0"/>
                </a:moveTo>
                <a:lnTo>
                  <a:pt x="736442" y="0"/>
                </a:lnTo>
                <a:lnTo>
                  <a:pt x="736442" y="706984"/>
                </a:lnTo>
                <a:lnTo>
                  <a:pt x="0" y="70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16"/>
          <p:cNvSpPr/>
          <p:nvPr/>
        </p:nvSpPr>
        <p:spPr>
          <a:xfrm>
            <a:off x="292258" y="5950692"/>
            <a:ext cx="736442" cy="706984"/>
          </a:xfrm>
          <a:custGeom>
            <a:avLst/>
            <a:gdLst/>
            <a:ahLst/>
            <a:cxnLst/>
            <a:rect l="l" t="t" r="r" b="b"/>
            <a:pathLst>
              <a:path w="736442" h="706984">
                <a:moveTo>
                  <a:pt x="0" y="0"/>
                </a:moveTo>
                <a:lnTo>
                  <a:pt x="736442" y="0"/>
                </a:lnTo>
                <a:lnTo>
                  <a:pt x="736442" y="706984"/>
                </a:lnTo>
                <a:lnTo>
                  <a:pt x="0" y="70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67612" y="640339"/>
            <a:ext cx="7445782" cy="1299325"/>
            <a:chOff x="0" y="0"/>
            <a:chExt cx="17308141" cy="3020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08142" cy="3020355"/>
            </a:xfrm>
            <a:custGeom>
              <a:avLst/>
              <a:gdLst/>
              <a:ahLst/>
              <a:cxnLst/>
              <a:rect l="l" t="t" r="r" b="b"/>
              <a:pathLst>
                <a:path w="17308142" h="3020355">
                  <a:moveTo>
                    <a:pt x="0" y="0"/>
                  </a:moveTo>
                  <a:lnTo>
                    <a:pt x="17308142" y="0"/>
                  </a:lnTo>
                  <a:lnTo>
                    <a:pt x="17308142" y="3020355"/>
                  </a:lnTo>
                  <a:lnTo>
                    <a:pt x="0" y="30203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7308141" cy="3163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280"/>
                </a:lnSpc>
              </a:pPr>
              <a:r>
                <a:rPr lang="en-US" sz="5199" b="1">
                  <a:solidFill>
                    <a:srgbClr val="923D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Reference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7398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 flipH="1">
            <a:off x="15568522" y="8972941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1690778" y="0"/>
                </a:moveTo>
                <a:lnTo>
                  <a:pt x="0" y="0"/>
                </a:lnTo>
                <a:lnTo>
                  <a:pt x="0" y="522604"/>
                </a:lnTo>
                <a:lnTo>
                  <a:pt x="1690778" y="522604"/>
                </a:lnTo>
                <a:lnTo>
                  <a:pt x="16907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0" y="9089815"/>
            <a:ext cx="5267612" cy="1197185"/>
          </a:xfrm>
          <a:custGeom>
            <a:avLst/>
            <a:gdLst/>
            <a:ahLst/>
            <a:cxnLst/>
            <a:rect l="l" t="t" r="r" b="b"/>
            <a:pathLst>
              <a:path w="5267612" h="1197185">
                <a:moveTo>
                  <a:pt x="0" y="0"/>
                </a:moveTo>
                <a:lnTo>
                  <a:pt x="5267612" y="0"/>
                </a:lnTo>
                <a:lnTo>
                  <a:pt x="5267612" y="1197185"/>
                </a:lnTo>
                <a:lnTo>
                  <a:pt x="0" y="1197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TextBox 8"/>
          <p:cNvSpPr txBox="1"/>
          <p:nvPr/>
        </p:nvSpPr>
        <p:spPr>
          <a:xfrm>
            <a:off x="532001" y="2138045"/>
            <a:ext cx="17599147" cy="594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[1] Reichheld, F.F. and Schefter, P. 2000. E-loyalty: Your secret weapon on the web. Harvard Business Review, 78(4), 105–113.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[2] Chevalier, J. 2024. Global e-commerce sales forecast. Global Business Insights, 13(4), 17–23.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[3] Kumar, R. 2022. Customer retention strategies in e-commerce. Journal of Business Economics, 94(2), 125–140.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[4] Raeisi, R. and Sajedi, H. 2021. Ensemble machine learning approaches for churn prediction in e-commerce platforms. International Journal of Computer Applications, 183(15), 22–28.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[5] Liu, Y., Chen, H. and Xu, K. 2023. Evaluating the efficiency of traditional vs. deep learning models in structured data prediction. Journal of Artificial Intelligence Research, 76, 90–108.</a:t>
            </a: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2981" y="3048325"/>
            <a:ext cx="12702039" cy="416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16"/>
              </a:lnSpc>
            </a:pPr>
            <a:r>
              <a:rPr lang="en-US" sz="18520" b="1" spc="-370">
                <a:solidFill>
                  <a:srgbClr val="923D4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So Much!</a:t>
            </a:r>
          </a:p>
        </p:txBody>
      </p:sp>
      <p:grpSp>
        <p:nvGrpSpPr>
          <p:cNvPr id="3" name="Group 3"/>
          <p:cNvGrpSpPr/>
          <p:nvPr/>
        </p:nvGrpSpPr>
        <p:grpSpPr>
          <a:xfrm rot="-316424">
            <a:off x="9340994" y="6336756"/>
            <a:ext cx="5625408" cy="984326"/>
            <a:chOff x="0" y="0"/>
            <a:chExt cx="1322107" cy="231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2107" cy="231340"/>
            </a:xfrm>
            <a:custGeom>
              <a:avLst/>
              <a:gdLst/>
              <a:ahLst/>
              <a:cxnLst/>
              <a:rect l="l" t="t" r="r" b="b"/>
              <a:pathLst>
                <a:path w="1322107" h="231340">
                  <a:moveTo>
                    <a:pt x="0" y="0"/>
                  </a:moveTo>
                  <a:lnTo>
                    <a:pt x="1322107" y="0"/>
                  </a:lnTo>
                  <a:lnTo>
                    <a:pt x="1322107" y="231340"/>
                  </a:lnTo>
                  <a:lnTo>
                    <a:pt x="0" y="231340"/>
                  </a:lnTo>
                  <a:close/>
                </a:path>
              </a:pathLst>
            </a:custGeom>
            <a:solidFill>
              <a:srgbClr val="923D41"/>
            </a:solidFill>
            <a:ln w="95250" cap="sq">
              <a:solidFill>
                <a:srgbClr val="F7F7F7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2107" cy="269440"/>
            </a:xfrm>
            <a:prstGeom prst="rect">
              <a:avLst/>
            </a:prstGeom>
          </p:spPr>
          <p:txBody>
            <a:bodyPr lIns="45229" tIns="45229" rIns="45229" bIns="4522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6934851" y="2266350"/>
            <a:ext cx="187231" cy="2519068"/>
            <a:chOff x="0" y="0"/>
            <a:chExt cx="46981" cy="17059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125348" y="6815683"/>
            <a:ext cx="174269" cy="2424963"/>
            <a:chOff x="0" y="0"/>
            <a:chExt cx="46981" cy="17059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81" cy="1705926"/>
            </a:xfrm>
            <a:custGeom>
              <a:avLst/>
              <a:gdLst/>
              <a:ahLst/>
              <a:cxnLst/>
              <a:rect l="l" t="t" r="r" b="b"/>
              <a:pathLst>
                <a:path w="46981" h="1705926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67398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10822153" y="8800515"/>
            <a:ext cx="681963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b="1">
                <a:solidFill>
                  <a:srgbClr val="923D41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Supervisor | Prof. Robert Sowah Adjetey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800515"/>
            <a:ext cx="2424961" cy="45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923D4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 by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3661" y="8800515"/>
            <a:ext cx="360168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spc="-52">
                <a:solidFill>
                  <a:srgbClr val="923D41"/>
                </a:solidFill>
                <a:latin typeface="Poppins Bold"/>
                <a:ea typeface="Poppins Bold"/>
                <a:cs typeface="Poppins Bold"/>
                <a:sym typeface="Poppins Bold"/>
              </a:rPr>
              <a:t>Godfred Kogkane</a:t>
            </a:r>
          </a:p>
        </p:txBody>
      </p:sp>
      <p:sp>
        <p:nvSpPr>
          <p:cNvPr id="16" name="TextBox 16"/>
          <p:cNvSpPr txBox="1"/>
          <p:nvPr/>
        </p:nvSpPr>
        <p:spPr>
          <a:xfrm rot="-316424">
            <a:off x="10100169" y="6636126"/>
            <a:ext cx="4117565" cy="4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4049" b="1">
                <a:solidFill>
                  <a:srgbClr val="F7F7F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CS Thesis 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311" y="4205973"/>
            <a:ext cx="5777060" cy="803817"/>
            <a:chOff x="0" y="0"/>
            <a:chExt cx="1692303" cy="235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3311" y="6337774"/>
            <a:ext cx="5777060" cy="803817"/>
            <a:chOff x="0" y="0"/>
            <a:chExt cx="1692303" cy="2354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37693" y="4205973"/>
            <a:ext cx="5777060" cy="803817"/>
            <a:chOff x="0" y="0"/>
            <a:chExt cx="1692303" cy="2354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37693" y="6337774"/>
            <a:ext cx="5777060" cy="803817"/>
            <a:chOff x="0" y="0"/>
            <a:chExt cx="1692303" cy="235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88795" y="4205973"/>
            <a:ext cx="5777060" cy="803817"/>
            <a:chOff x="0" y="0"/>
            <a:chExt cx="1692303" cy="2354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88795" y="6337774"/>
            <a:ext cx="5777060" cy="803817"/>
            <a:chOff x="0" y="0"/>
            <a:chExt cx="1692303" cy="2354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3311" y="5271596"/>
            <a:ext cx="5777060" cy="803817"/>
            <a:chOff x="0" y="0"/>
            <a:chExt cx="1692303" cy="2354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83311" y="7403397"/>
            <a:ext cx="5777060" cy="803817"/>
            <a:chOff x="0" y="0"/>
            <a:chExt cx="1692303" cy="2354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37693" y="5256752"/>
            <a:ext cx="5777060" cy="803817"/>
            <a:chOff x="0" y="0"/>
            <a:chExt cx="1692303" cy="2354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237693" y="7388553"/>
            <a:ext cx="5777060" cy="803817"/>
            <a:chOff x="0" y="0"/>
            <a:chExt cx="1692303" cy="23546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923D4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88795" y="5271596"/>
            <a:ext cx="5777060" cy="803817"/>
            <a:chOff x="0" y="0"/>
            <a:chExt cx="1692303" cy="2354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3D41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288795" y="7403397"/>
            <a:ext cx="5777060" cy="803817"/>
            <a:chOff x="0" y="0"/>
            <a:chExt cx="1692303" cy="23546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92303" cy="235466"/>
            </a:xfrm>
            <a:custGeom>
              <a:avLst/>
              <a:gdLst/>
              <a:ahLst/>
              <a:cxnLst/>
              <a:rect l="l" t="t" r="r" b="b"/>
              <a:pathLst>
                <a:path w="1692303" h="235466">
                  <a:moveTo>
                    <a:pt x="0" y="0"/>
                  </a:moveTo>
                  <a:lnTo>
                    <a:pt x="1692303" y="0"/>
                  </a:lnTo>
                  <a:lnTo>
                    <a:pt x="1692303" y="235466"/>
                  </a:lnTo>
                  <a:lnTo>
                    <a:pt x="0" y="23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43F56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692303" cy="273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28008" y="4347198"/>
            <a:ext cx="5636829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INTRODUCTION &amp; PROBLEM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9678" y="6490513"/>
            <a:ext cx="4164325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RECOMMENDATIONS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01265" y="4319045"/>
            <a:ext cx="6051102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923D41"/>
                </a:solidFill>
                <a:latin typeface="Hagrid"/>
                <a:ea typeface="Hagrid"/>
                <a:cs typeface="Hagrid"/>
                <a:sym typeface="Hagrid"/>
              </a:rPr>
              <a:t>RESEARCH GOAL &amp; QUESTIONS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39158" y="6477001"/>
            <a:ext cx="4574130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923D41"/>
                </a:solidFill>
                <a:latin typeface="Hagrid"/>
                <a:ea typeface="Hagrid"/>
                <a:cs typeface="Hagrid"/>
                <a:sym typeface="Hagrid"/>
              </a:rPr>
              <a:t>FUTURE WORK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90260" y="4345909"/>
            <a:ext cx="4574130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METHODOLOGY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90260" y="6477710"/>
            <a:ext cx="4574130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CONCLUSION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83311" y="5410823"/>
            <a:ext cx="5777060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923D41"/>
                </a:solidFill>
                <a:latin typeface="Hagrid"/>
                <a:ea typeface="Hagrid"/>
                <a:cs typeface="Hagrid"/>
                <a:sym typeface="Hagrid"/>
              </a:rPr>
              <a:t>EVALUATION METRICS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96806" y="7542624"/>
            <a:ext cx="3750069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923D41"/>
                </a:solidFill>
                <a:latin typeface="Hagrid"/>
                <a:ea typeface="Hagrid"/>
                <a:cs typeface="Hagrid"/>
                <a:sym typeface="Hagrid"/>
              </a:rPr>
              <a:t>REFERENCE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07808" y="5442045"/>
            <a:ext cx="5633549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RESULTS &amp; PERFORMANCE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543462" y="7527780"/>
            <a:ext cx="5165522" cy="43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</a:rPr>
              <a:t>THANK YOU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151774" y="5453669"/>
            <a:ext cx="6051102" cy="37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>
                <a:solidFill>
                  <a:srgbClr val="923D41"/>
                </a:solidFill>
                <a:latin typeface="Hagrid"/>
                <a:ea typeface="Hagrid"/>
                <a:cs typeface="Hagrid"/>
                <a:sym typeface="Hagrid"/>
              </a:rPr>
              <a:t>EFFICIENCY &amp; STATISTICAL TESTING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5202370" y="1474176"/>
            <a:ext cx="7569554" cy="1196026"/>
            <a:chOff x="0" y="0"/>
            <a:chExt cx="8404816" cy="1328001"/>
          </a:xfrm>
        </p:grpSpPr>
        <p:sp>
          <p:nvSpPr>
            <p:cNvPr id="50" name="Freeform 50"/>
            <p:cNvSpPr/>
            <p:nvPr/>
          </p:nvSpPr>
          <p:spPr>
            <a:xfrm>
              <a:off x="12700" y="12700"/>
              <a:ext cx="8379460" cy="1302639"/>
            </a:xfrm>
            <a:custGeom>
              <a:avLst/>
              <a:gdLst/>
              <a:ahLst/>
              <a:cxnLst/>
              <a:rect l="l" t="t" r="r" b="b"/>
              <a:pathLst>
                <a:path w="8379460" h="1302639">
                  <a:moveTo>
                    <a:pt x="0" y="0"/>
                  </a:moveTo>
                  <a:lnTo>
                    <a:pt x="8379460" y="0"/>
                  </a:lnTo>
                  <a:lnTo>
                    <a:pt x="8379460" y="1302639"/>
                  </a:lnTo>
                  <a:lnTo>
                    <a:pt x="0" y="1302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57" t="-974" r="-1057" b="-972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0"/>
              <a:ext cx="8404860" cy="1328039"/>
            </a:xfrm>
            <a:custGeom>
              <a:avLst/>
              <a:gdLst/>
              <a:ahLst/>
              <a:cxnLst/>
              <a:rect l="l" t="t" r="r" b="b"/>
              <a:pathLst>
                <a:path w="8404860" h="1328039">
                  <a:moveTo>
                    <a:pt x="12700" y="0"/>
                  </a:moveTo>
                  <a:lnTo>
                    <a:pt x="8392160" y="0"/>
                  </a:lnTo>
                  <a:cubicBezTo>
                    <a:pt x="8399145" y="0"/>
                    <a:pt x="8404860" y="5715"/>
                    <a:pt x="8404860" y="12700"/>
                  </a:cubicBezTo>
                  <a:lnTo>
                    <a:pt x="8404860" y="1315339"/>
                  </a:lnTo>
                  <a:cubicBezTo>
                    <a:pt x="8404860" y="1322324"/>
                    <a:pt x="8399145" y="1328039"/>
                    <a:pt x="8392160" y="1328039"/>
                  </a:cubicBezTo>
                  <a:lnTo>
                    <a:pt x="12700" y="1328039"/>
                  </a:lnTo>
                  <a:cubicBezTo>
                    <a:pt x="5715" y="1328039"/>
                    <a:pt x="0" y="1322324"/>
                    <a:pt x="0" y="13153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339"/>
                  </a:lnTo>
                  <a:lnTo>
                    <a:pt x="12700" y="1315339"/>
                  </a:lnTo>
                  <a:lnTo>
                    <a:pt x="12700" y="1302639"/>
                  </a:lnTo>
                  <a:lnTo>
                    <a:pt x="8392160" y="1302639"/>
                  </a:lnTo>
                  <a:lnTo>
                    <a:pt x="8392160" y="1315339"/>
                  </a:lnTo>
                  <a:lnTo>
                    <a:pt x="8379460" y="1315339"/>
                  </a:lnTo>
                  <a:lnTo>
                    <a:pt x="8379460" y="12700"/>
                  </a:lnTo>
                  <a:lnTo>
                    <a:pt x="8392160" y="12700"/>
                  </a:lnTo>
                  <a:lnTo>
                    <a:pt x="839216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558412" y="1817075"/>
            <a:ext cx="5564728" cy="1269025"/>
            <a:chOff x="0" y="0"/>
            <a:chExt cx="6178767" cy="140905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178767" cy="1409056"/>
            </a:xfrm>
            <a:custGeom>
              <a:avLst/>
              <a:gdLst/>
              <a:ahLst/>
              <a:cxnLst/>
              <a:rect l="l" t="t" r="r" b="b"/>
              <a:pathLst>
                <a:path w="6178767" h="1409056">
                  <a:moveTo>
                    <a:pt x="0" y="0"/>
                  </a:moveTo>
                  <a:lnTo>
                    <a:pt x="6178767" y="0"/>
                  </a:lnTo>
                  <a:lnTo>
                    <a:pt x="6178767" y="1409056"/>
                  </a:lnTo>
                  <a:lnTo>
                    <a:pt x="0" y="140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52400"/>
              <a:ext cx="6178767" cy="15614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138"/>
                </a:lnSpc>
              </a:pPr>
              <a:r>
                <a:rPr lang="en-US" sz="50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OVERVIEW</a:t>
              </a:r>
            </a:p>
          </p:txBody>
        </p:sp>
      </p:grpSp>
      <p:sp>
        <p:nvSpPr>
          <p:cNvPr id="55" name="Freeform 55"/>
          <p:cNvSpPr/>
          <p:nvPr/>
        </p:nvSpPr>
        <p:spPr>
          <a:xfrm>
            <a:off x="17638396" y="254021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6" name="Freeform 56"/>
          <p:cNvSpPr/>
          <p:nvPr/>
        </p:nvSpPr>
        <p:spPr>
          <a:xfrm>
            <a:off x="183311" y="925830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7" name="Freeform 57"/>
          <p:cNvSpPr/>
          <p:nvPr/>
        </p:nvSpPr>
        <p:spPr>
          <a:xfrm>
            <a:off x="335872" y="506096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617" y="1639720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699"/>
                </a:lnTo>
                <a:lnTo>
                  <a:pt x="0" y="53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230917" y="5550104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699"/>
                </a:lnTo>
                <a:lnTo>
                  <a:pt x="0" y="53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" name="Group 4"/>
          <p:cNvGrpSpPr/>
          <p:nvPr/>
        </p:nvGrpSpPr>
        <p:grpSpPr>
          <a:xfrm>
            <a:off x="665534" y="2322075"/>
            <a:ext cx="8673505" cy="1235763"/>
            <a:chOff x="0" y="0"/>
            <a:chExt cx="10327827" cy="14714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27827" cy="1471463"/>
            </a:xfrm>
            <a:custGeom>
              <a:avLst/>
              <a:gdLst/>
              <a:ahLst/>
              <a:cxnLst/>
              <a:rect l="l" t="t" r="r" b="b"/>
              <a:pathLst>
                <a:path w="10327827" h="1471463">
                  <a:moveTo>
                    <a:pt x="0" y="0"/>
                  </a:moveTo>
                  <a:lnTo>
                    <a:pt x="10327827" y="0"/>
                  </a:lnTo>
                  <a:lnTo>
                    <a:pt x="10327827" y="1471463"/>
                  </a:lnTo>
                  <a:lnTo>
                    <a:pt x="0" y="1471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327827" cy="1519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According to Chevalier (2024), global e-commerce sales were $5.8 trillion in 2023 and are projected to reach $8.1 trillion by 2026 [2].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8034" y="1648086"/>
            <a:ext cx="2822077" cy="664464"/>
            <a:chOff x="0" y="0"/>
            <a:chExt cx="3762769" cy="8859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62769" cy="885952"/>
            </a:xfrm>
            <a:custGeom>
              <a:avLst/>
              <a:gdLst/>
              <a:ahLst/>
              <a:cxnLst/>
              <a:rect l="l" t="t" r="r" b="b"/>
              <a:pathLst>
                <a:path w="3762769" h="885952">
                  <a:moveTo>
                    <a:pt x="0" y="0"/>
                  </a:moveTo>
                  <a:lnTo>
                    <a:pt x="3762769" y="0"/>
                  </a:lnTo>
                  <a:lnTo>
                    <a:pt x="3762769" y="885952"/>
                  </a:lnTo>
                  <a:lnTo>
                    <a:pt x="0" y="885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762769" cy="9526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99"/>
                </a:lnSpc>
              </a:pPr>
              <a:r>
                <a:rPr lang="en-US" sz="3499" b="1">
                  <a:solidFill>
                    <a:srgbClr val="44000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6827" y="6343267"/>
            <a:ext cx="9041057" cy="899843"/>
            <a:chOff x="0" y="0"/>
            <a:chExt cx="10706325" cy="10655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06326" cy="1065584"/>
            </a:xfrm>
            <a:custGeom>
              <a:avLst/>
              <a:gdLst/>
              <a:ahLst/>
              <a:cxnLst/>
              <a:rect l="l" t="t" r="r" b="b"/>
              <a:pathLst>
                <a:path w="10706326" h="1065584">
                  <a:moveTo>
                    <a:pt x="0" y="0"/>
                  </a:moveTo>
                  <a:lnTo>
                    <a:pt x="10706326" y="0"/>
                  </a:lnTo>
                  <a:lnTo>
                    <a:pt x="10706326" y="1065584"/>
                  </a:lnTo>
                  <a:lnTo>
                    <a:pt x="0" y="1065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706325" cy="11132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Reichheld and Schefter (2000) note that a 5% increase in customer retention can lead to more than a 25% increase in profits [1].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9459" y="5599555"/>
            <a:ext cx="2822077" cy="644118"/>
            <a:chOff x="0" y="0"/>
            <a:chExt cx="3762769" cy="858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2769" cy="858825"/>
            </a:xfrm>
            <a:custGeom>
              <a:avLst/>
              <a:gdLst/>
              <a:ahLst/>
              <a:cxnLst/>
              <a:rect l="l" t="t" r="r" b="b"/>
              <a:pathLst>
                <a:path w="3762769" h="858825">
                  <a:moveTo>
                    <a:pt x="0" y="0"/>
                  </a:moveTo>
                  <a:lnTo>
                    <a:pt x="3762769" y="0"/>
                  </a:lnTo>
                  <a:lnTo>
                    <a:pt x="3762769" y="858825"/>
                  </a:lnTo>
                  <a:lnTo>
                    <a:pt x="0" y="858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3762769" cy="9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44000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Problem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5196" y="293640"/>
            <a:ext cx="7093819" cy="1043415"/>
            <a:chOff x="0" y="0"/>
            <a:chExt cx="7899400" cy="1161907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7874000" cy="1136523"/>
            </a:xfrm>
            <a:custGeom>
              <a:avLst/>
              <a:gdLst/>
              <a:ahLst/>
              <a:cxnLst/>
              <a:rect l="l" t="t" r="r" b="b"/>
              <a:pathLst>
                <a:path w="7874000" h="1136523">
                  <a:moveTo>
                    <a:pt x="0" y="0"/>
                  </a:moveTo>
                  <a:lnTo>
                    <a:pt x="7874000" y="0"/>
                  </a:lnTo>
                  <a:lnTo>
                    <a:pt x="7874000" y="1136523"/>
                  </a:lnTo>
                  <a:lnTo>
                    <a:pt x="0" y="113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1" t="-3936" r="-161" b="-3935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899400" cy="1161923"/>
            </a:xfrm>
            <a:custGeom>
              <a:avLst/>
              <a:gdLst/>
              <a:ahLst/>
              <a:cxnLst/>
              <a:rect l="l" t="t" r="r" b="b"/>
              <a:pathLst>
                <a:path w="7899400" h="1161923">
                  <a:moveTo>
                    <a:pt x="12700" y="0"/>
                  </a:moveTo>
                  <a:lnTo>
                    <a:pt x="7886700" y="0"/>
                  </a:lnTo>
                  <a:cubicBezTo>
                    <a:pt x="7893685" y="0"/>
                    <a:pt x="7899400" y="5715"/>
                    <a:pt x="7899400" y="12700"/>
                  </a:cubicBezTo>
                  <a:lnTo>
                    <a:pt x="7899400" y="1149223"/>
                  </a:lnTo>
                  <a:cubicBezTo>
                    <a:pt x="7899400" y="1156208"/>
                    <a:pt x="7893685" y="1161923"/>
                    <a:pt x="7886700" y="1161923"/>
                  </a:cubicBezTo>
                  <a:lnTo>
                    <a:pt x="12700" y="1161923"/>
                  </a:lnTo>
                  <a:cubicBezTo>
                    <a:pt x="5715" y="1161923"/>
                    <a:pt x="0" y="1156208"/>
                    <a:pt x="0" y="114922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223"/>
                  </a:lnTo>
                  <a:lnTo>
                    <a:pt x="12700" y="1149223"/>
                  </a:lnTo>
                  <a:lnTo>
                    <a:pt x="12700" y="1136523"/>
                  </a:lnTo>
                  <a:lnTo>
                    <a:pt x="7886700" y="1136523"/>
                  </a:lnTo>
                  <a:lnTo>
                    <a:pt x="7886700" y="1149223"/>
                  </a:lnTo>
                  <a:lnTo>
                    <a:pt x="7874000" y="1149223"/>
                  </a:lnTo>
                  <a:lnTo>
                    <a:pt x="7874000" y="12700"/>
                  </a:lnTo>
                  <a:lnTo>
                    <a:pt x="7886700" y="12700"/>
                  </a:lnTo>
                  <a:lnTo>
                    <a:pt x="788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26895" y="368950"/>
            <a:ext cx="5215472" cy="1040750"/>
            <a:chOff x="0" y="-14516"/>
            <a:chExt cx="5807746" cy="11589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07746" cy="939864"/>
            </a:xfrm>
            <a:custGeom>
              <a:avLst/>
              <a:gdLst/>
              <a:ahLst/>
              <a:cxnLst/>
              <a:rect l="l" t="t" r="r" b="b"/>
              <a:pathLst>
                <a:path w="5807746" h="939864">
                  <a:moveTo>
                    <a:pt x="0" y="0"/>
                  </a:moveTo>
                  <a:lnTo>
                    <a:pt x="5807746" y="0"/>
                  </a:lnTo>
                  <a:lnTo>
                    <a:pt x="5807746" y="939864"/>
                  </a:lnTo>
                  <a:lnTo>
                    <a:pt x="0" y="939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4516"/>
              <a:ext cx="5807745" cy="11589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49"/>
                </a:lnSpc>
              </a:pPr>
              <a:r>
                <a:rPr lang="en-US" sz="33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 &amp; Problem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9435355"/>
            <a:ext cx="4375296" cy="994386"/>
          </a:xfrm>
          <a:custGeom>
            <a:avLst/>
            <a:gdLst/>
            <a:ahLst/>
            <a:cxnLst/>
            <a:rect l="l" t="t" r="r" b="b"/>
            <a:pathLst>
              <a:path w="4375296" h="994386">
                <a:moveTo>
                  <a:pt x="0" y="0"/>
                </a:moveTo>
                <a:lnTo>
                  <a:pt x="4375296" y="0"/>
                </a:lnTo>
                <a:lnTo>
                  <a:pt x="4375296" y="994386"/>
                </a:lnTo>
                <a:lnTo>
                  <a:pt x="0" y="99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6" b="-36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3" name="Group 23"/>
          <p:cNvGrpSpPr/>
          <p:nvPr/>
        </p:nvGrpSpPr>
        <p:grpSpPr>
          <a:xfrm>
            <a:off x="646827" y="3742757"/>
            <a:ext cx="8673505" cy="1237673"/>
            <a:chOff x="0" y="0"/>
            <a:chExt cx="10327827" cy="14737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327827" cy="1473737"/>
            </a:xfrm>
            <a:custGeom>
              <a:avLst/>
              <a:gdLst/>
              <a:ahLst/>
              <a:cxnLst/>
              <a:rect l="l" t="t" r="r" b="b"/>
              <a:pathLst>
                <a:path w="10327827" h="1473737">
                  <a:moveTo>
                    <a:pt x="0" y="0"/>
                  </a:moveTo>
                  <a:lnTo>
                    <a:pt x="10327827" y="0"/>
                  </a:lnTo>
                  <a:lnTo>
                    <a:pt x="10327827" y="1473737"/>
                  </a:lnTo>
                  <a:lnTo>
                    <a:pt x="0" y="147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327827" cy="15213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However, customer churn remains a major challenge—studies show churn rates can range from 20% to 80% depending on the platform.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30867" y="7492200"/>
            <a:ext cx="9783776" cy="1285930"/>
            <a:chOff x="0" y="0"/>
            <a:chExt cx="11585845" cy="15227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585846" cy="1522784"/>
            </a:xfrm>
            <a:custGeom>
              <a:avLst/>
              <a:gdLst/>
              <a:ahLst/>
              <a:cxnLst/>
              <a:rect l="l" t="t" r="r" b="b"/>
              <a:pathLst>
                <a:path w="11585846" h="1522784">
                  <a:moveTo>
                    <a:pt x="0" y="0"/>
                  </a:moveTo>
                  <a:lnTo>
                    <a:pt x="11585846" y="0"/>
                  </a:lnTo>
                  <a:lnTo>
                    <a:pt x="11585846" y="1522784"/>
                  </a:lnTo>
                  <a:lnTo>
                    <a:pt x="0" y="1522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1585845" cy="15704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Despite the rise of machine learning in customer analytics, many models are poorly compared, with limited attention to deployability or metrics like MCC.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0237466" y="1943100"/>
            <a:ext cx="8031484" cy="5907169"/>
          </a:xfrm>
          <a:custGeom>
            <a:avLst/>
            <a:gdLst/>
            <a:ahLst/>
            <a:cxnLst/>
            <a:rect l="l" t="t" r="r" b="b"/>
            <a:pathLst>
              <a:path w="8031484" h="5907169">
                <a:moveTo>
                  <a:pt x="0" y="0"/>
                </a:moveTo>
                <a:lnTo>
                  <a:pt x="8031484" y="0"/>
                </a:lnTo>
                <a:lnTo>
                  <a:pt x="8031484" y="5907169"/>
                </a:lnTo>
                <a:lnTo>
                  <a:pt x="0" y="5907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99" r="-8099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0" name="Freeform 30"/>
          <p:cNvSpPr/>
          <p:nvPr/>
        </p:nvSpPr>
        <p:spPr>
          <a:xfrm>
            <a:off x="17472383" y="172932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Freeform 31"/>
          <p:cNvSpPr/>
          <p:nvPr/>
        </p:nvSpPr>
        <p:spPr>
          <a:xfrm>
            <a:off x="335872" y="353410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0453" y="5409354"/>
            <a:ext cx="9782077" cy="4125443"/>
          </a:xfrm>
          <a:custGeom>
            <a:avLst/>
            <a:gdLst/>
            <a:ahLst/>
            <a:cxnLst/>
            <a:rect l="l" t="t" r="r" b="b"/>
            <a:pathLst>
              <a:path w="9782077" h="4125443">
                <a:moveTo>
                  <a:pt x="0" y="0"/>
                </a:moveTo>
                <a:lnTo>
                  <a:pt x="9782077" y="0"/>
                </a:lnTo>
                <a:lnTo>
                  <a:pt x="9782077" y="4125443"/>
                </a:lnTo>
                <a:lnTo>
                  <a:pt x="0" y="412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8587618" y="1958353"/>
            <a:ext cx="9036973" cy="1986457"/>
          </a:xfrm>
          <a:custGeom>
            <a:avLst/>
            <a:gdLst/>
            <a:ahLst/>
            <a:cxnLst/>
            <a:rect l="l" t="t" r="r" b="b"/>
            <a:pathLst>
              <a:path w="9036973" h="1986457">
                <a:moveTo>
                  <a:pt x="0" y="0"/>
                </a:moveTo>
                <a:lnTo>
                  <a:pt x="9036974" y="0"/>
                </a:lnTo>
                <a:lnTo>
                  <a:pt x="9036974" y="1986456"/>
                </a:lnTo>
                <a:lnTo>
                  <a:pt x="0" y="1986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Freeform 4"/>
          <p:cNvSpPr/>
          <p:nvPr/>
        </p:nvSpPr>
        <p:spPr>
          <a:xfrm>
            <a:off x="12376437" y="1570594"/>
            <a:ext cx="1459335" cy="801117"/>
          </a:xfrm>
          <a:custGeom>
            <a:avLst/>
            <a:gdLst/>
            <a:ahLst/>
            <a:cxnLst/>
            <a:rect l="l" t="t" r="r" b="b"/>
            <a:pathLst>
              <a:path w="1459335" h="801117">
                <a:moveTo>
                  <a:pt x="0" y="0"/>
                </a:moveTo>
                <a:lnTo>
                  <a:pt x="1459335" y="0"/>
                </a:lnTo>
                <a:lnTo>
                  <a:pt x="1459335" y="801116"/>
                </a:lnTo>
                <a:lnTo>
                  <a:pt x="0" y="801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Freeform 5"/>
          <p:cNvSpPr/>
          <p:nvPr/>
        </p:nvSpPr>
        <p:spPr>
          <a:xfrm>
            <a:off x="11092424" y="5093616"/>
            <a:ext cx="4120986" cy="893501"/>
          </a:xfrm>
          <a:custGeom>
            <a:avLst/>
            <a:gdLst/>
            <a:ahLst/>
            <a:cxnLst/>
            <a:rect l="l" t="t" r="r" b="b"/>
            <a:pathLst>
              <a:path w="4120986" h="893501">
                <a:moveTo>
                  <a:pt x="0" y="0"/>
                </a:moveTo>
                <a:lnTo>
                  <a:pt x="4120985" y="0"/>
                </a:lnTo>
                <a:lnTo>
                  <a:pt x="4120985" y="893500"/>
                </a:lnTo>
                <a:lnTo>
                  <a:pt x="0" y="89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9042637" y="2485777"/>
            <a:ext cx="8813327" cy="2032490"/>
            <a:chOff x="-122182" y="-47625"/>
            <a:chExt cx="10623511" cy="24499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1329" cy="2402322"/>
            </a:xfrm>
            <a:custGeom>
              <a:avLst/>
              <a:gdLst/>
              <a:ahLst/>
              <a:cxnLst/>
              <a:rect l="l" t="t" r="r" b="b"/>
              <a:pathLst>
                <a:path w="10501329" h="2402322">
                  <a:moveTo>
                    <a:pt x="0" y="0"/>
                  </a:moveTo>
                  <a:lnTo>
                    <a:pt x="10501329" y="0"/>
                  </a:lnTo>
                  <a:lnTo>
                    <a:pt x="10501329" y="2402322"/>
                  </a:lnTo>
                  <a:lnTo>
                    <a:pt x="0" y="2402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22182" y="-47625"/>
              <a:ext cx="10501328" cy="13310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 provide insights into the most effective, scalable ML models tailored to customer churn in e-commerce.</a:t>
              </a:r>
            </a:p>
            <a:p>
              <a:pPr algn="l">
                <a:lnSpc>
                  <a:spcPts val="2999"/>
                </a:lnSpc>
              </a:pPr>
              <a:endPara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73670" y="5951015"/>
            <a:ext cx="9461930" cy="3536067"/>
            <a:chOff x="-211050" y="0"/>
            <a:chExt cx="11596473" cy="4333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85423" cy="4248545"/>
            </a:xfrm>
            <a:custGeom>
              <a:avLst/>
              <a:gdLst/>
              <a:ahLst/>
              <a:cxnLst/>
              <a:rect l="l" t="t" r="r" b="b"/>
              <a:pathLst>
                <a:path w="11385423" h="4248545">
                  <a:moveTo>
                    <a:pt x="0" y="0"/>
                  </a:moveTo>
                  <a:lnTo>
                    <a:pt x="11385423" y="0"/>
                  </a:lnTo>
                  <a:lnTo>
                    <a:pt x="11385423" y="4248545"/>
                  </a:lnTo>
                  <a:lnTo>
                    <a:pt x="0" y="4248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11050" y="37607"/>
              <a:ext cx="11385422" cy="4296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Which ML models (traditional, ensemble, deep learning) perform best for churn prediction?</a:t>
              </a:r>
            </a:p>
            <a:p>
              <a:pPr algn="l">
                <a:lnSpc>
                  <a:spcPts val="2999"/>
                </a:lnSpc>
              </a:pPr>
              <a:endPara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What are the trade-offs between predictive performance and computational efficiency?</a:t>
              </a:r>
            </a:p>
            <a:p>
              <a:pPr algn="l">
                <a:lnSpc>
                  <a:spcPts val="2999"/>
                </a:lnSpc>
              </a:pPr>
              <a:endPara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Are differences in model performance statistically significant?</a:t>
              </a:r>
            </a:p>
            <a:p>
              <a:pPr algn="l">
                <a:lnSpc>
                  <a:spcPts val="2999"/>
                </a:lnSpc>
              </a:pPr>
              <a:endPara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9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do top models align with findings from existing literature?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18439" y="1747830"/>
            <a:ext cx="1175332" cy="652470"/>
            <a:chOff x="0" y="0"/>
            <a:chExt cx="1455388" cy="8079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5388" cy="634191"/>
            </a:xfrm>
            <a:custGeom>
              <a:avLst/>
              <a:gdLst/>
              <a:ahLst/>
              <a:cxnLst/>
              <a:rect l="l" t="t" r="r" b="b"/>
              <a:pathLst>
                <a:path w="1455388" h="634191">
                  <a:moveTo>
                    <a:pt x="0" y="0"/>
                  </a:moveTo>
                  <a:lnTo>
                    <a:pt x="1455388" y="0"/>
                  </a:lnTo>
                  <a:lnTo>
                    <a:pt x="1455388" y="634191"/>
                  </a:lnTo>
                  <a:lnTo>
                    <a:pt x="0" y="6341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024"/>
              <a:ext cx="1455388" cy="7199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Goal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72606" y="5219700"/>
            <a:ext cx="7217771" cy="846186"/>
            <a:chOff x="0" y="-122535"/>
            <a:chExt cx="8846048" cy="10370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46048" cy="818004"/>
            </a:xfrm>
            <a:custGeom>
              <a:avLst/>
              <a:gdLst/>
              <a:ahLst/>
              <a:cxnLst/>
              <a:rect l="l" t="t" r="r" b="b"/>
              <a:pathLst>
                <a:path w="8846048" h="818004">
                  <a:moveTo>
                    <a:pt x="0" y="0"/>
                  </a:moveTo>
                  <a:lnTo>
                    <a:pt x="8846048" y="0"/>
                  </a:lnTo>
                  <a:lnTo>
                    <a:pt x="8846048" y="818004"/>
                  </a:lnTo>
                  <a:lnTo>
                    <a:pt x="0" y="8180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22535"/>
              <a:ext cx="8846048" cy="10370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291"/>
                </a:lnSpc>
              </a:pPr>
              <a:r>
                <a:rPr lang="en-US" sz="2699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Research Questions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9175" y="4575417"/>
            <a:ext cx="6838950" cy="1036397"/>
            <a:chOff x="0" y="0"/>
            <a:chExt cx="9118600" cy="1381863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9093200" cy="1356487"/>
            </a:xfrm>
            <a:custGeom>
              <a:avLst/>
              <a:gdLst/>
              <a:ahLst/>
              <a:cxnLst/>
              <a:rect l="l" t="t" r="r" b="b"/>
              <a:pathLst>
                <a:path w="9093200" h="1356487">
                  <a:moveTo>
                    <a:pt x="0" y="0"/>
                  </a:moveTo>
                  <a:lnTo>
                    <a:pt x="9093200" y="0"/>
                  </a:lnTo>
                  <a:lnTo>
                    <a:pt x="9093200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39" t="-2165" r="-139" b="-2163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9118600" cy="1381887"/>
            </a:xfrm>
            <a:custGeom>
              <a:avLst/>
              <a:gdLst/>
              <a:ahLst/>
              <a:cxnLst/>
              <a:rect l="l" t="t" r="r" b="b"/>
              <a:pathLst>
                <a:path w="9118600" h="1381887">
                  <a:moveTo>
                    <a:pt x="12700" y="0"/>
                  </a:moveTo>
                  <a:lnTo>
                    <a:pt x="9105900" y="0"/>
                  </a:lnTo>
                  <a:cubicBezTo>
                    <a:pt x="9112885" y="0"/>
                    <a:pt x="9118600" y="5715"/>
                    <a:pt x="9118600" y="12700"/>
                  </a:cubicBezTo>
                  <a:lnTo>
                    <a:pt x="9118600" y="1369187"/>
                  </a:lnTo>
                  <a:cubicBezTo>
                    <a:pt x="9118600" y="1376172"/>
                    <a:pt x="9112885" y="1381887"/>
                    <a:pt x="9105900" y="1381887"/>
                  </a:cubicBezTo>
                  <a:lnTo>
                    <a:pt x="12700" y="1381887"/>
                  </a:lnTo>
                  <a:cubicBezTo>
                    <a:pt x="5715" y="1381887"/>
                    <a:pt x="0" y="1376172"/>
                    <a:pt x="0" y="136918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69187"/>
                  </a:lnTo>
                  <a:lnTo>
                    <a:pt x="12700" y="1369187"/>
                  </a:lnTo>
                  <a:lnTo>
                    <a:pt x="12700" y="1356487"/>
                  </a:lnTo>
                  <a:lnTo>
                    <a:pt x="9105900" y="1356487"/>
                  </a:lnTo>
                  <a:lnTo>
                    <a:pt x="9105900" y="1369187"/>
                  </a:lnTo>
                  <a:lnTo>
                    <a:pt x="9093200" y="1369187"/>
                  </a:lnTo>
                  <a:lnTo>
                    <a:pt x="9093200" y="12700"/>
                  </a:lnTo>
                  <a:lnTo>
                    <a:pt x="9105900" y="12700"/>
                  </a:lnTo>
                  <a:lnTo>
                    <a:pt x="91059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83825" y="4715490"/>
            <a:ext cx="5107575" cy="732810"/>
            <a:chOff x="0" y="0"/>
            <a:chExt cx="6810100" cy="977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6900" cy="775255"/>
            </a:xfrm>
            <a:custGeom>
              <a:avLst/>
              <a:gdLst/>
              <a:ahLst/>
              <a:cxnLst/>
              <a:rect l="l" t="t" r="r" b="b"/>
              <a:pathLst>
                <a:path w="6606900" h="775255">
                  <a:moveTo>
                    <a:pt x="0" y="0"/>
                  </a:moveTo>
                  <a:lnTo>
                    <a:pt x="6606900" y="0"/>
                  </a:lnTo>
                  <a:lnTo>
                    <a:pt x="6606900" y="775255"/>
                  </a:lnTo>
                  <a:lnTo>
                    <a:pt x="0" y="775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3200" y="11325"/>
              <a:ext cx="6606900" cy="9657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Research Goal &amp; Questions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5" name="Group 25"/>
          <p:cNvGrpSpPr/>
          <p:nvPr/>
        </p:nvGrpSpPr>
        <p:grpSpPr>
          <a:xfrm>
            <a:off x="8337216" y="2635366"/>
            <a:ext cx="558175" cy="55817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08477" y="5911185"/>
            <a:ext cx="563953" cy="56395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08477" y="7110799"/>
            <a:ext cx="563953" cy="5639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034432" y="8090208"/>
            <a:ext cx="563953" cy="5639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008477" y="8812225"/>
            <a:ext cx="563953" cy="5639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4866927" y="1758451"/>
            <a:ext cx="3729480" cy="2759816"/>
          </a:xfrm>
          <a:custGeom>
            <a:avLst/>
            <a:gdLst/>
            <a:ahLst/>
            <a:cxnLst/>
            <a:rect l="l" t="t" r="r" b="b"/>
            <a:pathLst>
              <a:path w="3729480" h="2759816">
                <a:moveTo>
                  <a:pt x="0" y="0"/>
                </a:moveTo>
                <a:lnTo>
                  <a:pt x="3729480" y="0"/>
                </a:lnTo>
                <a:lnTo>
                  <a:pt x="3729480" y="2759816"/>
                </a:lnTo>
                <a:lnTo>
                  <a:pt x="0" y="2759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1" name="Freeform 41"/>
          <p:cNvSpPr/>
          <p:nvPr/>
        </p:nvSpPr>
        <p:spPr>
          <a:xfrm rot="-5400000">
            <a:off x="4663353" y="6234339"/>
            <a:ext cx="3647901" cy="2699447"/>
          </a:xfrm>
          <a:custGeom>
            <a:avLst/>
            <a:gdLst/>
            <a:ahLst/>
            <a:cxnLst/>
            <a:rect l="l" t="t" r="r" b="b"/>
            <a:pathLst>
              <a:path w="3647901" h="2699447">
                <a:moveTo>
                  <a:pt x="0" y="0"/>
                </a:moveTo>
                <a:lnTo>
                  <a:pt x="3647901" y="0"/>
                </a:lnTo>
                <a:lnTo>
                  <a:pt x="3647901" y="2699446"/>
                </a:lnTo>
                <a:lnTo>
                  <a:pt x="0" y="26994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2" name="Freeform 42"/>
          <p:cNvSpPr/>
          <p:nvPr/>
        </p:nvSpPr>
        <p:spPr>
          <a:xfrm>
            <a:off x="335872" y="506096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3" name="Freeform 43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630" y="2222579"/>
            <a:ext cx="8686022" cy="3570017"/>
          </a:xfrm>
          <a:custGeom>
            <a:avLst/>
            <a:gdLst/>
            <a:ahLst/>
            <a:cxnLst/>
            <a:rect l="l" t="t" r="r" b="b"/>
            <a:pathLst>
              <a:path w="8686022" h="3570017">
                <a:moveTo>
                  <a:pt x="0" y="0"/>
                </a:moveTo>
                <a:lnTo>
                  <a:pt x="8686022" y="0"/>
                </a:lnTo>
                <a:lnTo>
                  <a:pt x="8686022" y="3570018"/>
                </a:lnTo>
                <a:lnTo>
                  <a:pt x="0" y="357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5053828" y="6418602"/>
            <a:ext cx="8686022" cy="3570017"/>
          </a:xfrm>
          <a:custGeom>
            <a:avLst/>
            <a:gdLst/>
            <a:ahLst/>
            <a:cxnLst/>
            <a:rect l="l" t="t" r="r" b="b"/>
            <a:pathLst>
              <a:path w="8686022" h="3570017">
                <a:moveTo>
                  <a:pt x="0" y="0"/>
                </a:moveTo>
                <a:lnTo>
                  <a:pt x="8686022" y="0"/>
                </a:lnTo>
                <a:lnTo>
                  <a:pt x="8686022" y="3570017"/>
                </a:lnTo>
                <a:lnTo>
                  <a:pt x="0" y="357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" name="Group 4"/>
          <p:cNvGrpSpPr/>
          <p:nvPr/>
        </p:nvGrpSpPr>
        <p:grpSpPr>
          <a:xfrm>
            <a:off x="6162616" y="306158"/>
            <a:ext cx="6476591" cy="1022891"/>
            <a:chOff x="0" y="0"/>
            <a:chExt cx="8635455" cy="1363855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8610092" cy="1338453"/>
            </a:xfrm>
            <a:custGeom>
              <a:avLst/>
              <a:gdLst/>
              <a:ahLst/>
              <a:cxnLst/>
              <a:rect l="l" t="t" r="r" b="b"/>
              <a:pathLst>
                <a:path w="8610092" h="1338453">
                  <a:moveTo>
                    <a:pt x="0" y="0"/>
                  </a:moveTo>
                  <a:lnTo>
                    <a:pt x="8610092" y="0"/>
                  </a:lnTo>
                  <a:lnTo>
                    <a:pt x="8610092" y="1338453"/>
                  </a:lnTo>
                  <a:lnTo>
                    <a:pt x="0" y="1338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31" t="-948" r="-1031" b="-948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635492" cy="1363853"/>
            </a:xfrm>
            <a:custGeom>
              <a:avLst/>
              <a:gdLst/>
              <a:ahLst/>
              <a:cxnLst/>
              <a:rect l="l" t="t" r="r" b="b"/>
              <a:pathLst>
                <a:path w="8635492" h="1363853">
                  <a:moveTo>
                    <a:pt x="12700" y="0"/>
                  </a:moveTo>
                  <a:lnTo>
                    <a:pt x="8622792" y="0"/>
                  </a:lnTo>
                  <a:cubicBezTo>
                    <a:pt x="8629777" y="0"/>
                    <a:pt x="8635492" y="5715"/>
                    <a:pt x="8635492" y="12700"/>
                  </a:cubicBezTo>
                  <a:lnTo>
                    <a:pt x="8635492" y="1351153"/>
                  </a:lnTo>
                  <a:cubicBezTo>
                    <a:pt x="8635492" y="1358138"/>
                    <a:pt x="8629777" y="1363853"/>
                    <a:pt x="8622792" y="1363853"/>
                  </a:cubicBezTo>
                  <a:lnTo>
                    <a:pt x="12700" y="1363853"/>
                  </a:lnTo>
                  <a:cubicBezTo>
                    <a:pt x="5715" y="1363853"/>
                    <a:pt x="0" y="1358138"/>
                    <a:pt x="0" y="135115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51153"/>
                  </a:lnTo>
                  <a:lnTo>
                    <a:pt x="12700" y="1351153"/>
                  </a:lnTo>
                  <a:lnTo>
                    <a:pt x="12700" y="1338453"/>
                  </a:lnTo>
                  <a:lnTo>
                    <a:pt x="8622792" y="1338453"/>
                  </a:lnTo>
                  <a:lnTo>
                    <a:pt x="8622792" y="1351153"/>
                  </a:lnTo>
                  <a:lnTo>
                    <a:pt x="8610092" y="1351153"/>
                  </a:lnTo>
                  <a:lnTo>
                    <a:pt x="8610092" y="12700"/>
                  </a:lnTo>
                  <a:lnTo>
                    <a:pt x="8622792" y="12700"/>
                  </a:lnTo>
                  <a:lnTo>
                    <a:pt x="862279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96805" y="377073"/>
            <a:ext cx="3449627" cy="1196409"/>
            <a:chOff x="0" y="0"/>
            <a:chExt cx="4599503" cy="15952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99503" cy="1332802"/>
            </a:xfrm>
            <a:custGeom>
              <a:avLst/>
              <a:gdLst/>
              <a:ahLst/>
              <a:cxnLst/>
              <a:rect l="l" t="t" r="r" b="b"/>
              <a:pathLst>
                <a:path w="4599503" h="1332802">
                  <a:moveTo>
                    <a:pt x="0" y="0"/>
                  </a:moveTo>
                  <a:lnTo>
                    <a:pt x="4599503" y="0"/>
                  </a:lnTo>
                  <a:lnTo>
                    <a:pt x="4599503" y="1332802"/>
                  </a:lnTo>
                  <a:lnTo>
                    <a:pt x="0" y="1332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7636"/>
              <a:ext cx="4599503" cy="14375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00"/>
                </a:lnSpc>
              </a:pPr>
              <a:r>
                <a:rPr lang="en-US" sz="3500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Methodology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0532" y="2931047"/>
            <a:ext cx="7816067" cy="1438732"/>
            <a:chOff x="0" y="0"/>
            <a:chExt cx="8626240" cy="15878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6240" cy="1587863"/>
            </a:xfrm>
            <a:custGeom>
              <a:avLst/>
              <a:gdLst/>
              <a:ahLst/>
              <a:cxnLst/>
              <a:rect l="l" t="t" r="r" b="b"/>
              <a:pathLst>
                <a:path w="8626240" h="1587863">
                  <a:moveTo>
                    <a:pt x="0" y="0"/>
                  </a:moveTo>
                  <a:lnTo>
                    <a:pt x="8626240" y="0"/>
                  </a:lnTo>
                  <a:lnTo>
                    <a:pt x="8626240" y="1587863"/>
                  </a:lnTo>
                  <a:lnTo>
                    <a:pt x="0" y="1587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61925"/>
              <a:ext cx="8626240" cy="1749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99"/>
                </a:lnSpc>
              </a:pPr>
              <a:r>
                <a:rPr lang="en-US" sz="209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Dataset: 5630 records from an anonymized Kaggle e-commerce dataset.</a:t>
              </a:r>
            </a:p>
            <a:p>
              <a:pPr algn="l">
                <a:lnSpc>
                  <a:spcPts val="4199"/>
                </a:lnSpc>
              </a:pPr>
              <a:endParaRPr lang="en-US" sz="209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68257" y="7469353"/>
            <a:ext cx="7657163" cy="1703046"/>
            <a:chOff x="0" y="0"/>
            <a:chExt cx="8450865" cy="18795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0865" cy="1879575"/>
            </a:xfrm>
            <a:custGeom>
              <a:avLst/>
              <a:gdLst/>
              <a:ahLst/>
              <a:cxnLst/>
              <a:rect l="l" t="t" r="r" b="b"/>
              <a:pathLst>
                <a:path w="8450865" h="1879575">
                  <a:moveTo>
                    <a:pt x="0" y="0"/>
                  </a:moveTo>
                  <a:lnTo>
                    <a:pt x="8450865" y="0"/>
                  </a:lnTo>
                  <a:lnTo>
                    <a:pt x="8450865" y="1879575"/>
                  </a:lnTo>
                  <a:lnTo>
                    <a:pt x="0" y="1879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61925"/>
              <a:ext cx="8450865" cy="2041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199"/>
                </a:lnSpc>
              </a:pPr>
              <a:r>
                <a:rPr lang="en-US" sz="209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 Suite: Logistic Regression, KNN, SVM, Decision Tree, Random Forest, AdaBoost, Gradient Boosting, XGBoost, LightGBM, CNN, LSTM.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3195538" y="1775754"/>
            <a:ext cx="2926204" cy="1202301"/>
          </a:xfrm>
          <a:custGeom>
            <a:avLst/>
            <a:gdLst/>
            <a:ahLst/>
            <a:cxnLst/>
            <a:rect l="l" t="t" r="r" b="b"/>
            <a:pathLst>
              <a:path w="2926204" h="1202301">
                <a:moveTo>
                  <a:pt x="0" y="0"/>
                </a:moveTo>
                <a:lnTo>
                  <a:pt x="2926204" y="0"/>
                </a:lnTo>
                <a:lnTo>
                  <a:pt x="2926204" y="1202302"/>
                </a:lnTo>
                <a:lnTo>
                  <a:pt x="0" y="1202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7933736" y="5971776"/>
            <a:ext cx="2926204" cy="1202301"/>
          </a:xfrm>
          <a:custGeom>
            <a:avLst/>
            <a:gdLst/>
            <a:ahLst/>
            <a:cxnLst/>
            <a:rect l="l" t="t" r="r" b="b"/>
            <a:pathLst>
              <a:path w="2926204" h="1202301">
                <a:moveTo>
                  <a:pt x="0" y="0"/>
                </a:moveTo>
                <a:lnTo>
                  <a:pt x="2926204" y="0"/>
                </a:lnTo>
                <a:lnTo>
                  <a:pt x="2926204" y="1202302"/>
                </a:lnTo>
                <a:lnTo>
                  <a:pt x="0" y="1202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8" name="Group 18"/>
          <p:cNvGrpSpPr/>
          <p:nvPr/>
        </p:nvGrpSpPr>
        <p:grpSpPr>
          <a:xfrm>
            <a:off x="3282407" y="2134237"/>
            <a:ext cx="2752467" cy="533168"/>
            <a:chOff x="0" y="0"/>
            <a:chExt cx="3037773" cy="5884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37773" cy="588433"/>
            </a:xfrm>
            <a:custGeom>
              <a:avLst/>
              <a:gdLst/>
              <a:ahLst/>
              <a:cxnLst/>
              <a:rect l="l" t="t" r="r" b="b"/>
              <a:pathLst>
                <a:path w="3037773" h="588433">
                  <a:moveTo>
                    <a:pt x="0" y="0"/>
                  </a:moveTo>
                  <a:lnTo>
                    <a:pt x="3037773" y="0"/>
                  </a:lnTo>
                  <a:lnTo>
                    <a:pt x="3037773" y="588433"/>
                  </a:lnTo>
                  <a:lnTo>
                    <a:pt x="0" y="58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3037773" cy="655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20605" y="6330259"/>
            <a:ext cx="2752467" cy="533168"/>
            <a:chOff x="0" y="0"/>
            <a:chExt cx="3037773" cy="5884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37773" cy="588433"/>
            </a:xfrm>
            <a:custGeom>
              <a:avLst/>
              <a:gdLst/>
              <a:ahLst/>
              <a:cxnLst/>
              <a:rect l="l" t="t" r="r" b="b"/>
              <a:pathLst>
                <a:path w="3037773" h="588433">
                  <a:moveTo>
                    <a:pt x="0" y="0"/>
                  </a:moveTo>
                  <a:lnTo>
                    <a:pt x="3037773" y="0"/>
                  </a:lnTo>
                  <a:lnTo>
                    <a:pt x="3037773" y="588433"/>
                  </a:lnTo>
                  <a:lnTo>
                    <a:pt x="0" y="58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037773" cy="655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7868140" y="172932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/>
          <p:cNvSpPr/>
          <p:nvPr/>
        </p:nvSpPr>
        <p:spPr>
          <a:xfrm>
            <a:off x="177110" y="9132851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6" name="Freeform 26"/>
          <p:cNvSpPr/>
          <p:nvPr/>
        </p:nvSpPr>
        <p:spPr>
          <a:xfrm>
            <a:off x="9396838" y="2222579"/>
            <a:ext cx="8686022" cy="3570017"/>
          </a:xfrm>
          <a:custGeom>
            <a:avLst/>
            <a:gdLst/>
            <a:ahLst/>
            <a:cxnLst/>
            <a:rect l="l" t="t" r="r" b="b"/>
            <a:pathLst>
              <a:path w="8686022" h="3570017">
                <a:moveTo>
                  <a:pt x="0" y="0"/>
                </a:moveTo>
                <a:lnTo>
                  <a:pt x="8686022" y="0"/>
                </a:lnTo>
                <a:lnTo>
                  <a:pt x="8686022" y="3570018"/>
                </a:lnTo>
                <a:lnTo>
                  <a:pt x="0" y="357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7" name="Group 27"/>
          <p:cNvGrpSpPr/>
          <p:nvPr/>
        </p:nvGrpSpPr>
        <p:grpSpPr>
          <a:xfrm>
            <a:off x="9953313" y="3269478"/>
            <a:ext cx="7573073" cy="1703046"/>
            <a:chOff x="0" y="0"/>
            <a:chExt cx="8358058" cy="18795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358058" cy="1879575"/>
            </a:xfrm>
            <a:custGeom>
              <a:avLst/>
              <a:gdLst/>
              <a:ahLst/>
              <a:cxnLst/>
              <a:rect l="l" t="t" r="r" b="b"/>
              <a:pathLst>
                <a:path w="8358058" h="1879575">
                  <a:moveTo>
                    <a:pt x="0" y="0"/>
                  </a:moveTo>
                  <a:lnTo>
                    <a:pt x="8358058" y="0"/>
                  </a:lnTo>
                  <a:lnTo>
                    <a:pt x="8358058" y="1879575"/>
                  </a:lnTo>
                  <a:lnTo>
                    <a:pt x="0" y="1879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61925"/>
              <a:ext cx="8358058" cy="2041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99"/>
                </a:lnSpc>
              </a:pPr>
              <a:r>
                <a:rPr lang="en-US" sz="209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Feature Engineering: Recursive Feature Elimination (RFE) and Principal Component Analysis (PCA) used for dimension reduction.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276748" y="1775754"/>
            <a:ext cx="2926204" cy="1202301"/>
          </a:xfrm>
          <a:custGeom>
            <a:avLst/>
            <a:gdLst/>
            <a:ahLst/>
            <a:cxnLst/>
            <a:rect l="l" t="t" r="r" b="b"/>
            <a:pathLst>
              <a:path w="2926204" h="1202301">
                <a:moveTo>
                  <a:pt x="0" y="0"/>
                </a:moveTo>
                <a:lnTo>
                  <a:pt x="2926203" y="0"/>
                </a:lnTo>
                <a:lnTo>
                  <a:pt x="2926203" y="1202302"/>
                </a:lnTo>
                <a:lnTo>
                  <a:pt x="0" y="1202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1" name="Group 31"/>
          <p:cNvGrpSpPr/>
          <p:nvPr/>
        </p:nvGrpSpPr>
        <p:grpSpPr>
          <a:xfrm>
            <a:off x="12363616" y="2134237"/>
            <a:ext cx="2752467" cy="533168"/>
            <a:chOff x="0" y="0"/>
            <a:chExt cx="3037773" cy="5884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037773" cy="588433"/>
            </a:xfrm>
            <a:custGeom>
              <a:avLst/>
              <a:gdLst/>
              <a:ahLst/>
              <a:cxnLst/>
              <a:rect l="l" t="t" r="r" b="b"/>
              <a:pathLst>
                <a:path w="3037773" h="588433">
                  <a:moveTo>
                    <a:pt x="0" y="0"/>
                  </a:moveTo>
                  <a:lnTo>
                    <a:pt x="3037773" y="0"/>
                  </a:lnTo>
                  <a:lnTo>
                    <a:pt x="3037773" y="588433"/>
                  </a:lnTo>
                  <a:lnTo>
                    <a:pt x="0" y="588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3037773" cy="655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40532" y="4121001"/>
            <a:ext cx="8236218" cy="1703046"/>
            <a:chOff x="0" y="0"/>
            <a:chExt cx="9089941" cy="18795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089941" cy="1879575"/>
            </a:xfrm>
            <a:custGeom>
              <a:avLst/>
              <a:gdLst/>
              <a:ahLst/>
              <a:cxnLst/>
              <a:rect l="l" t="t" r="r" b="b"/>
              <a:pathLst>
                <a:path w="9089941" h="1879575">
                  <a:moveTo>
                    <a:pt x="0" y="0"/>
                  </a:moveTo>
                  <a:lnTo>
                    <a:pt x="9089941" y="0"/>
                  </a:lnTo>
                  <a:lnTo>
                    <a:pt x="9089941" y="1879575"/>
                  </a:lnTo>
                  <a:lnTo>
                    <a:pt x="0" y="1879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0"/>
              <a:ext cx="9089941" cy="207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2"/>
                </a:lnSpc>
              </a:pPr>
              <a:r>
                <a:rPr lang="en-US" sz="20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Preprocessing: Iterative imputation for missing values, one-hot encoding for categoricals, Z-score normalization for numericals.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335872" y="401321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126" y="4091935"/>
            <a:ext cx="7282665" cy="1144073"/>
            <a:chOff x="0" y="0"/>
            <a:chExt cx="9485186" cy="1490079"/>
          </a:xfrm>
        </p:grpSpPr>
        <p:sp>
          <p:nvSpPr>
            <p:cNvPr id="3" name="Freeform 3"/>
            <p:cNvSpPr/>
            <p:nvPr/>
          </p:nvSpPr>
          <p:spPr>
            <a:xfrm>
              <a:off x="14560" y="14473"/>
              <a:ext cx="9456016" cy="1461191"/>
            </a:xfrm>
            <a:custGeom>
              <a:avLst/>
              <a:gdLst/>
              <a:ahLst/>
              <a:cxnLst/>
              <a:rect l="l" t="t" r="r" b="b"/>
              <a:pathLst>
                <a:path w="9456016" h="1461191">
                  <a:moveTo>
                    <a:pt x="0" y="0"/>
                  </a:moveTo>
                  <a:lnTo>
                    <a:pt x="9456016" y="0"/>
                  </a:lnTo>
                  <a:lnTo>
                    <a:pt x="9456016" y="1461191"/>
                  </a:lnTo>
                  <a:lnTo>
                    <a:pt x="0" y="146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7" t="-990" r="-766" b="-986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485137" cy="1490130"/>
            </a:xfrm>
            <a:custGeom>
              <a:avLst/>
              <a:gdLst/>
              <a:ahLst/>
              <a:cxnLst/>
              <a:rect l="l" t="t" r="r" b="b"/>
              <a:pathLst>
                <a:path w="9485137" h="1490130">
                  <a:moveTo>
                    <a:pt x="14560" y="0"/>
                  </a:moveTo>
                  <a:lnTo>
                    <a:pt x="9470576" y="0"/>
                  </a:lnTo>
                  <a:cubicBezTo>
                    <a:pt x="9478584" y="0"/>
                    <a:pt x="9485137" y="6513"/>
                    <a:pt x="9485137" y="14473"/>
                  </a:cubicBezTo>
                  <a:lnTo>
                    <a:pt x="9485137" y="1475664"/>
                  </a:lnTo>
                  <a:cubicBezTo>
                    <a:pt x="9485137" y="1483624"/>
                    <a:pt x="9478584" y="1490130"/>
                    <a:pt x="9470576" y="1490130"/>
                  </a:cubicBezTo>
                  <a:lnTo>
                    <a:pt x="14560" y="1490130"/>
                  </a:lnTo>
                  <a:cubicBezTo>
                    <a:pt x="6552" y="1490130"/>
                    <a:pt x="0" y="1483624"/>
                    <a:pt x="0" y="1475664"/>
                  </a:cubicBezTo>
                  <a:lnTo>
                    <a:pt x="0" y="14473"/>
                  </a:lnTo>
                  <a:cubicBezTo>
                    <a:pt x="0" y="6513"/>
                    <a:pt x="6552" y="0"/>
                    <a:pt x="14560" y="0"/>
                  </a:cubicBezTo>
                  <a:moveTo>
                    <a:pt x="14560" y="28946"/>
                  </a:moveTo>
                  <a:lnTo>
                    <a:pt x="14560" y="14473"/>
                  </a:lnTo>
                  <a:lnTo>
                    <a:pt x="29121" y="14473"/>
                  </a:lnTo>
                  <a:lnTo>
                    <a:pt x="29121" y="1475664"/>
                  </a:lnTo>
                  <a:lnTo>
                    <a:pt x="14560" y="1475664"/>
                  </a:lnTo>
                  <a:lnTo>
                    <a:pt x="14560" y="1461191"/>
                  </a:lnTo>
                  <a:lnTo>
                    <a:pt x="9470576" y="1461191"/>
                  </a:lnTo>
                  <a:lnTo>
                    <a:pt x="9470576" y="1475664"/>
                  </a:lnTo>
                  <a:lnTo>
                    <a:pt x="9456016" y="1475664"/>
                  </a:lnTo>
                  <a:lnTo>
                    <a:pt x="9456016" y="14473"/>
                  </a:lnTo>
                  <a:lnTo>
                    <a:pt x="9470576" y="14473"/>
                  </a:lnTo>
                  <a:lnTo>
                    <a:pt x="9470576" y="28946"/>
                  </a:lnTo>
                  <a:lnTo>
                    <a:pt x="14560" y="28946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7214" y="3924300"/>
            <a:ext cx="5266280" cy="1965579"/>
            <a:chOff x="0" y="-44143"/>
            <a:chExt cx="7021707" cy="2620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21707" cy="2392172"/>
            </a:xfrm>
            <a:custGeom>
              <a:avLst/>
              <a:gdLst/>
              <a:ahLst/>
              <a:cxnLst/>
              <a:rect l="l" t="t" r="r" b="b"/>
              <a:pathLst>
                <a:path w="7021707" h="2392172">
                  <a:moveTo>
                    <a:pt x="0" y="0"/>
                  </a:moveTo>
                  <a:lnTo>
                    <a:pt x="7021707" y="0"/>
                  </a:lnTo>
                  <a:lnTo>
                    <a:pt x="7021707" y="2392172"/>
                  </a:lnTo>
                  <a:lnTo>
                    <a:pt x="0" y="2392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4143"/>
              <a:ext cx="7021707" cy="2620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59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Preprocessing </a:t>
              </a:r>
            </a:p>
            <a:p>
              <a:pPr algn="l">
                <a:lnSpc>
                  <a:spcPts val="5459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Flowchart</a:t>
              </a:r>
            </a:p>
            <a:p>
              <a:pPr algn="l">
                <a:lnSpc>
                  <a:spcPts val="3315"/>
                </a:lnSpc>
              </a:pPr>
              <a:endParaRPr lang="en-US" sz="2799" b="1" dirty="0">
                <a:solidFill>
                  <a:srgbClr val="44000D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10532254" flipH="1">
            <a:off x="1962960" y="1730399"/>
            <a:ext cx="5775010" cy="1631440"/>
          </a:xfrm>
          <a:custGeom>
            <a:avLst/>
            <a:gdLst/>
            <a:ahLst/>
            <a:cxnLst/>
            <a:rect l="l" t="t" r="r" b="b"/>
            <a:pathLst>
              <a:path w="5775010" h="1631440">
                <a:moveTo>
                  <a:pt x="5775009" y="0"/>
                </a:moveTo>
                <a:lnTo>
                  <a:pt x="0" y="0"/>
                </a:lnTo>
                <a:lnTo>
                  <a:pt x="0" y="1631440"/>
                </a:lnTo>
                <a:lnTo>
                  <a:pt x="5775009" y="1631440"/>
                </a:lnTo>
                <a:lnTo>
                  <a:pt x="57750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7620000" y="-114300"/>
            <a:ext cx="10820400" cy="10346871"/>
          </a:xfrm>
          <a:custGeom>
            <a:avLst/>
            <a:gdLst/>
            <a:ahLst/>
            <a:cxnLst/>
            <a:rect l="l" t="t" r="r" b="b"/>
            <a:pathLst>
              <a:path w="10400752" h="10400752">
                <a:moveTo>
                  <a:pt x="0" y="0"/>
                </a:moveTo>
                <a:lnTo>
                  <a:pt x="10400753" y="0"/>
                </a:lnTo>
                <a:lnTo>
                  <a:pt x="10400753" y="10400753"/>
                </a:lnTo>
                <a:lnTo>
                  <a:pt x="0" y="1040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335872" y="385529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6007" y="4082148"/>
            <a:ext cx="7109442" cy="1104071"/>
            <a:chOff x="0" y="0"/>
            <a:chExt cx="8419649" cy="1307541"/>
          </a:xfrm>
        </p:grpSpPr>
        <p:sp>
          <p:nvSpPr>
            <p:cNvPr id="3" name="Freeform 3"/>
            <p:cNvSpPr/>
            <p:nvPr/>
          </p:nvSpPr>
          <p:spPr>
            <a:xfrm>
              <a:off x="12925" y="12700"/>
              <a:ext cx="8393755" cy="1282192"/>
            </a:xfrm>
            <a:custGeom>
              <a:avLst/>
              <a:gdLst/>
              <a:ahLst/>
              <a:cxnLst/>
              <a:rect l="l" t="t" r="r" b="b"/>
              <a:pathLst>
                <a:path w="8393755" h="1282192">
                  <a:moveTo>
                    <a:pt x="0" y="0"/>
                  </a:moveTo>
                  <a:lnTo>
                    <a:pt x="8393755" y="0"/>
                  </a:lnTo>
                  <a:lnTo>
                    <a:pt x="8393755" y="1282192"/>
                  </a:lnTo>
                  <a:lnTo>
                    <a:pt x="0" y="1282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7" t="-990" r="-182" b="-986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419605" cy="1307592"/>
            </a:xfrm>
            <a:custGeom>
              <a:avLst/>
              <a:gdLst/>
              <a:ahLst/>
              <a:cxnLst/>
              <a:rect l="l" t="t" r="r" b="b"/>
              <a:pathLst>
                <a:path w="8419605" h="1307592">
                  <a:moveTo>
                    <a:pt x="12925" y="0"/>
                  </a:moveTo>
                  <a:lnTo>
                    <a:pt x="8406680" y="0"/>
                  </a:lnTo>
                  <a:cubicBezTo>
                    <a:pt x="8413789" y="0"/>
                    <a:pt x="8419605" y="5715"/>
                    <a:pt x="8419605" y="12700"/>
                  </a:cubicBezTo>
                  <a:lnTo>
                    <a:pt x="8419605" y="1294892"/>
                  </a:lnTo>
                  <a:cubicBezTo>
                    <a:pt x="8419605" y="1301877"/>
                    <a:pt x="8413789" y="1307592"/>
                    <a:pt x="8406680" y="1307592"/>
                  </a:cubicBezTo>
                  <a:lnTo>
                    <a:pt x="12925" y="1307592"/>
                  </a:lnTo>
                  <a:cubicBezTo>
                    <a:pt x="5816" y="1307592"/>
                    <a:pt x="0" y="1301877"/>
                    <a:pt x="0" y="1294892"/>
                  </a:cubicBezTo>
                  <a:lnTo>
                    <a:pt x="0" y="12700"/>
                  </a:lnTo>
                  <a:cubicBezTo>
                    <a:pt x="0" y="5715"/>
                    <a:pt x="5816" y="0"/>
                    <a:pt x="12925" y="0"/>
                  </a:cubicBezTo>
                  <a:moveTo>
                    <a:pt x="12925" y="25400"/>
                  </a:moveTo>
                  <a:lnTo>
                    <a:pt x="12925" y="12700"/>
                  </a:lnTo>
                  <a:lnTo>
                    <a:pt x="25850" y="12700"/>
                  </a:lnTo>
                  <a:lnTo>
                    <a:pt x="25850" y="1294892"/>
                  </a:lnTo>
                  <a:lnTo>
                    <a:pt x="12925" y="1294892"/>
                  </a:lnTo>
                  <a:lnTo>
                    <a:pt x="12925" y="1282192"/>
                  </a:lnTo>
                  <a:lnTo>
                    <a:pt x="8406680" y="1282192"/>
                  </a:lnTo>
                  <a:lnTo>
                    <a:pt x="8406680" y="1294892"/>
                  </a:lnTo>
                  <a:lnTo>
                    <a:pt x="8393755" y="1294892"/>
                  </a:lnTo>
                  <a:lnTo>
                    <a:pt x="8393755" y="12700"/>
                  </a:lnTo>
                  <a:lnTo>
                    <a:pt x="8406680" y="12700"/>
                  </a:lnTo>
                  <a:lnTo>
                    <a:pt x="8406680" y="25400"/>
                  </a:lnTo>
                  <a:lnTo>
                    <a:pt x="12925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1200" y="3879406"/>
            <a:ext cx="5514248" cy="1568894"/>
            <a:chOff x="-132512" y="-79163"/>
            <a:chExt cx="6530475" cy="1858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97963" cy="1629427"/>
            </a:xfrm>
            <a:custGeom>
              <a:avLst/>
              <a:gdLst/>
              <a:ahLst/>
              <a:cxnLst/>
              <a:rect l="l" t="t" r="r" b="b"/>
              <a:pathLst>
                <a:path w="6397963" h="1629427">
                  <a:moveTo>
                    <a:pt x="0" y="0"/>
                  </a:moveTo>
                  <a:lnTo>
                    <a:pt x="6397963" y="0"/>
                  </a:lnTo>
                  <a:lnTo>
                    <a:pt x="6397963" y="1629427"/>
                  </a:lnTo>
                  <a:lnTo>
                    <a:pt x="0" y="1629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32512" y="-79163"/>
              <a:ext cx="6397963" cy="1858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59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 Architecture </a:t>
              </a:r>
            </a:p>
            <a:p>
              <a:pPr algn="l">
                <a:lnSpc>
                  <a:spcPts val="5459"/>
                </a:lnSpc>
              </a:pPr>
              <a:r>
                <a:rPr lang="en-US" sz="2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Diagram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96272" y="0"/>
            <a:ext cx="6986727" cy="10325100"/>
          </a:xfrm>
          <a:custGeom>
            <a:avLst/>
            <a:gdLst/>
            <a:ahLst/>
            <a:cxnLst/>
            <a:rect l="l" t="t" r="r" b="b"/>
            <a:pathLst>
              <a:path w="6858065" h="10287000">
                <a:moveTo>
                  <a:pt x="0" y="0"/>
                </a:moveTo>
                <a:lnTo>
                  <a:pt x="6858066" y="0"/>
                </a:lnTo>
                <a:lnTo>
                  <a:pt x="68580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7" b="-31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335872" y="506096"/>
            <a:ext cx="1690778" cy="522604"/>
          </a:xfrm>
          <a:custGeom>
            <a:avLst/>
            <a:gdLst/>
            <a:ahLst/>
            <a:cxnLst/>
            <a:rect l="l" t="t" r="r" b="b"/>
            <a:pathLst>
              <a:path w="1690778" h="522604">
                <a:moveTo>
                  <a:pt x="0" y="0"/>
                </a:moveTo>
                <a:lnTo>
                  <a:pt x="1690778" y="0"/>
                </a:lnTo>
                <a:lnTo>
                  <a:pt x="1690778" y="522604"/>
                </a:lnTo>
                <a:lnTo>
                  <a:pt x="0" y="522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92" b="-892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>
            <a:off x="4916881" y="506096"/>
            <a:ext cx="4479392" cy="3314750"/>
          </a:xfrm>
          <a:custGeom>
            <a:avLst/>
            <a:gdLst/>
            <a:ahLst/>
            <a:cxnLst/>
            <a:rect l="l" t="t" r="r" b="b"/>
            <a:pathLst>
              <a:path w="4479392" h="3314750">
                <a:moveTo>
                  <a:pt x="0" y="0"/>
                </a:moveTo>
                <a:lnTo>
                  <a:pt x="4479391" y="0"/>
                </a:lnTo>
                <a:lnTo>
                  <a:pt x="4479391" y="3314750"/>
                </a:lnTo>
                <a:lnTo>
                  <a:pt x="0" y="3314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 rot="-5400000">
            <a:off x="5094554" y="6188447"/>
            <a:ext cx="4446519" cy="3290424"/>
          </a:xfrm>
          <a:custGeom>
            <a:avLst/>
            <a:gdLst/>
            <a:ahLst/>
            <a:cxnLst/>
            <a:rect l="l" t="t" r="r" b="b"/>
            <a:pathLst>
              <a:path w="4446519" h="3290424">
                <a:moveTo>
                  <a:pt x="0" y="0"/>
                </a:moveTo>
                <a:lnTo>
                  <a:pt x="4446518" y="0"/>
                </a:lnTo>
                <a:lnTo>
                  <a:pt x="4446518" y="3290424"/>
                </a:lnTo>
                <a:lnTo>
                  <a:pt x="0" y="329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7" y="2927406"/>
            <a:ext cx="596173" cy="759894"/>
          </a:xfrm>
          <a:custGeom>
            <a:avLst/>
            <a:gdLst/>
            <a:ahLst/>
            <a:cxnLst/>
            <a:rect l="l" t="t" r="r" b="b"/>
            <a:pathLst>
              <a:path w="596173" h="759894">
                <a:moveTo>
                  <a:pt x="0" y="0"/>
                </a:moveTo>
                <a:lnTo>
                  <a:pt x="596174" y="0"/>
                </a:lnTo>
                <a:lnTo>
                  <a:pt x="596174" y="759894"/>
                </a:lnTo>
                <a:lnTo>
                  <a:pt x="0" y="75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99819" y="6781751"/>
            <a:ext cx="566850" cy="722518"/>
          </a:xfrm>
          <a:custGeom>
            <a:avLst/>
            <a:gdLst/>
            <a:ahLst/>
            <a:cxnLst/>
            <a:rect l="l" t="t" r="r" b="b"/>
            <a:pathLst>
              <a:path w="566850" h="722518">
                <a:moveTo>
                  <a:pt x="0" y="0"/>
                </a:moveTo>
                <a:lnTo>
                  <a:pt x="566850" y="0"/>
                </a:lnTo>
                <a:lnTo>
                  <a:pt x="566850" y="722518"/>
                </a:lnTo>
                <a:lnTo>
                  <a:pt x="0" y="722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" name="Group 4"/>
          <p:cNvGrpSpPr/>
          <p:nvPr/>
        </p:nvGrpSpPr>
        <p:grpSpPr>
          <a:xfrm>
            <a:off x="373719" y="334597"/>
            <a:ext cx="6204903" cy="980656"/>
            <a:chOff x="0" y="0"/>
            <a:chExt cx="8273204" cy="1307541"/>
          </a:xfrm>
        </p:grpSpPr>
        <p:sp>
          <p:nvSpPr>
            <p:cNvPr id="5" name="Freeform 5"/>
            <p:cNvSpPr/>
            <p:nvPr/>
          </p:nvSpPr>
          <p:spPr>
            <a:xfrm>
              <a:off x="12700" y="12700"/>
              <a:ext cx="8247761" cy="1282192"/>
            </a:xfrm>
            <a:custGeom>
              <a:avLst/>
              <a:gdLst/>
              <a:ahLst/>
              <a:cxnLst/>
              <a:rect l="l" t="t" r="r" b="b"/>
              <a:pathLst>
                <a:path w="8247761" h="1282192">
                  <a:moveTo>
                    <a:pt x="0" y="0"/>
                  </a:moveTo>
                  <a:lnTo>
                    <a:pt x="8247761" y="0"/>
                  </a:lnTo>
                  <a:lnTo>
                    <a:pt x="8247761" y="1282192"/>
                  </a:lnTo>
                  <a:lnTo>
                    <a:pt x="0" y="1282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3" t="-990" r="-1074" b="-986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273161" cy="1307592"/>
            </a:xfrm>
            <a:custGeom>
              <a:avLst/>
              <a:gdLst/>
              <a:ahLst/>
              <a:cxnLst/>
              <a:rect l="l" t="t" r="r" b="b"/>
              <a:pathLst>
                <a:path w="8273161" h="1307592">
                  <a:moveTo>
                    <a:pt x="12700" y="0"/>
                  </a:moveTo>
                  <a:lnTo>
                    <a:pt x="8260461" y="0"/>
                  </a:lnTo>
                  <a:cubicBezTo>
                    <a:pt x="8267446" y="0"/>
                    <a:pt x="8273161" y="5715"/>
                    <a:pt x="8273161" y="12700"/>
                  </a:cubicBezTo>
                  <a:lnTo>
                    <a:pt x="8273161" y="1294892"/>
                  </a:lnTo>
                  <a:cubicBezTo>
                    <a:pt x="8273161" y="1301877"/>
                    <a:pt x="8267446" y="1307592"/>
                    <a:pt x="8260461" y="1307592"/>
                  </a:cubicBezTo>
                  <a:lnTo>
                    <a:pt x="12700" y="1307592"/>
                  </a:lnTo>
                  <a:cubicBezTo>
                    <a:pt x="5715" y="1307592"/>
                    <a:pt x="0" y="1301877"/>
                    <a:pt x="0" y="129489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4892"/>
                  </a:lnTo>
                  <a:lnTo>
                    <a:pt x="12700" y="1294892"/>
                  </a:lnTo>
                  <a:lnTo>
                    <a:pt x="12700" y="1282192"/>
                  </a:lnTo>
                  <a:lnTo>
                    <a:pt x="8260461" y="1282192"/>
                  </a:lnTo>
                  <a:lnTo>
                    <a:pt x="8260461" y="1294892"/>
                  </a:lnTo>
                  <a:lnTo>
                    <a:pt x="8247761" y="1294892"/>
                  </a:lnTo>
                  <a:lnTo>
                    <a:pt x="8247761" y="12700"/>
                  </a:lnTo>
                  <a:lnTo>
                    <a:pt x="8260461" y="12700"/>
                  </a:lnTo>
                  <a:lnTo>
                    <a:pt x="82604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7" name="Freeform 7"/>
          <p:cNvSpPr/>
          <p:nvPr/>
        </p:nvSpPr>
        <p:spPr>
          <a:xfrm>
            <a:off x="190113" y="3195929"/>
            <a:ext cx="386262" cy="386262"/>
          </a:xfrm>
          <a:custGeom>
            <a:avLst/>
            <a:gdLst/>
            <a:ahLst/>
            <a:cxnLst/>
            <a:rect l="l" t="t" r="r" b="b"/>
            <a:pathLst>
              <a:path w="386262" h="386262">
                <a:moveTo>
                  <a:pt x="0" y="0"/>
                </a:moveTo>
                <a:lnTo>
                  <a:pt x="386262" y="0"/>
                </a:lnTo>
                <a:lnTo>
                  <a:pt x="386262" y="386262"/>
                </a:lnTo>
                <a:lnTo>
                  <a:pt x="0" y="386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8" name="Group 8"/>
          <p:cNvGrpSpPr/>
          <p:nvPr/>
        </p:nvGrpSpPr>
        <p:grpSpPr>
          <a:xfrm>
            <a:off x="1533429" y="387411"/>
            <a:ext cx="4668563" cy="1098489"/>
            <a:chOff x="0" y="0"/>
            <a:chExt cx="6224751" cy="14646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24751" cy="1251380"/>
            </a:xfrm>
            <a:custGeom>
              <a:avLst/>
              <a:gdLst/>
              <a:ahLst/>
              <a:cxnLst/>
              <a:rect l="l" t="t" r="r" b="b"/>
              <a:pathLst>
                <a:path w="6224751" h="1251380">
                  <a:moveTo>
                    <a:pt x="0" y="0"/>
                  </a:moveTo>
                  <a:lnTo>
                    <a:pt x="6224751" y="0"/>
                  </a:lnTo>
                  <a:lnTo>
                    <a:pt x="6224751" y="1251380"/>
                  </a:lnTo>
                  <a:lnTo>
                    <a:pt x="0" y="1251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397"/>
              <a:ext cx="6224751" cy="13942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15"/>
                </a:lnSpc>
              </a:pPr>
              <a:r>
                <a:rPr lang="en-US" sz="3799" b="1" dirty="0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 Metrics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02206" y="7044618"/>
            <a:ext cx="386262" cy="386262"/>
          </a:xfrm>
          <a:custGeom>
            <a:avLst/>
            <a:gdLst/>
            <a:ahLst/>
            <a:cxnLst/>
            <a:rect l="l" t="t" r="r" b="b"/>
            <a:pathLst>
              <a:path w="386262" h="386262">
                <a:moveTo>
                  <a:pt x="0" y="0"/>
                </a:moveTo>
                <a:lnTo>
                  <a:pt x="386262" y="0"/>
                </a:lnTo>
                <a:lnTo>
                  <a:pt x="386262" y="386262"/>
                </a:lnTo>
                <a:lnTo>
                  <a:pt x="0" y="386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2" name="Group 12"/>
          <p:cNvGrpSpPr/>
          <p:nvPr/>
        </p:nvGrpSpPr>
        <p:grpSpPr>
          <a:xfrm>
            <a:off x="731343" y="2377802"/>
            <a:ext cx="6439379" cy="2392504"/>
            <a:chOff x="0" y="0"/>
            <a:chExt cx="717656" cy="2666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7656" cy="266640"/>
            </a:xfrm>
            <a:custGeom>
              <a:avLst/>
              <a:gdLst/>
              <a:ahLst/>
              <a:cxnLst/>
              <a:rect l="l" t="t" r="r" b="b"/>
              <a:pathLst>
                <a:path w="717656" h="266640">
                  <a:moveTo>
                    <a:pt x="133320" y="0"/>
                  </a:moveTo>
                  <a:lnTo>
                    <a:pt x="584336" y="0"/>
                  </a:lnTo>
                  <a:cubicBezTo>
                    <a:pt x="619695" y="0"/>
                    <a:pt x="653606" y="14046"/>
                    <a:pt x="678608" y="39049"/>
                  </a:cubicBezTo>
                  <a:cubicBezTo>
                    <a:pt x="703610" y="64051"/>
                    <a:pt x="717656" y="97961"/>
                    <a:pt x="717656" y="133320"/>
                  </a:cubicBezTo>
                  <a:lnTo>
                    <a:pt x="717656" y="133320"/>
                  </a:lnTo>
                  <a:cubicBezTo>
                    <a:pt x="717656" y="168679"/>
                    <a:pt x="703610" y="202589"/>
                    <a:pt x="678608" y="227591"/>
                  </a:cubicBezTo>
                  <a:cubicBezTo>
                    <a:pt x="653606" y="252594"/>
                    <a:pt x="619695" y="266640"/>
                    <a:pt x="584336" y="266640"/>
                  </a:cubicBezTo>
                  <a:lnTo>
                    <a:pt x="133320" y="266640"/>
                  </a:lnTo>
                  <a:cubicBezTo>
                    <a:pt x="97961" y="266640"/>
                    <a:pt x="64051" y="252594"/>
                    <a:pt x="39049" y="227591"/>
                  </a:cubicBezTo>
                  <a:cubicBezTo>
                    <a:pt x="14046" y="202589"/>
                    <a:pt x="0" y="168679"/>
                    <a:pt x="0" y="133320"/>
                  </a:cubicBezTo>
                  <a:lnTo>
                    <a:pt x="0" y="133320"/>
                  </a:lnTo>
                  <a:cubicBezTo>
                    <a:pt x="0" y="97961"/>
                    <a:pt x="14046" y="64051"/>
                    <a:pt x="39049" y="39049"/>
                  </a:cubicBezTo>
                  <a:cubicBezTo>
                    <a:pt x="64051" y="14046"/>
                    <a:pt x="97961" y="0"/>
                    <a:pt x="133320" y="0"/>
                  </a:cubicBez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17656" cy="314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5232" y="2580467"/>
            <a:ext cx="5592640" cy="2170788"/>
            <a:chOff x="0" y="0"/>
            <a:chExt cx="7456853" cy="28943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56853" cy="2894384"/>
            </a:xfrm>
            <a:custGeom>
              <a:avLst/>
              <a:gdLst/>
              <a:ahLst/>
              <a:cxnLst/>
              <a:rect l="l" t="t" r="r" b="b"/>
              <a:pathLst>
                <a:path w="7456853" h="2894384">
                  <a:moveTo>
                    <a:pt x="0" y="0"/>
                  </a:moveTo>
                  <a:lnTo>
                    <a:pt x="7456853" y="0"/>
                  </a:lnTo>
                  <a:lnTo>
                    <a:pt x="7456853" y="2894384"/>
                  </a:lnTo>
                  <a:lnTo>
                    <a:pt x="0" y="2894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456853" cy="29420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9"/>
                </a:lnSpc>
              </a:pPr>
              <a:r>
                <a:rPr lang="en-US" sz="22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Accuracy:</a:t>
              </a:r>
              <a:r>
                <a:rPr lang="en-US" sz="2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Overall percentage of correct predictions.</a:t>
              </a:r>
            </a:p>
            <a:p>
              <a:pPr algn="l">
                <a:lnSpc>
                  <a:spcPts val="2759"/>
                </a:lnSpc>
              </a:pPr>
              <a:endParaRPr lang="en-US" sz="22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759"/>
                </a:lnSpc>
              </a:pPr>
              <a:r>
                <a:rPr lang="en-US" sz="2299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F1 Score:</a:t>
              </a:r>
              <a:r>
                <a:rPr lang="en-US" sz="2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Harmonic mean of precision and recall — ideal for imbalanced data.</a:t>
              </a:r>
            </a:p>
            <a:p>
              <a:pPr algn="l">
                <a:lnSpc>
                  <a:spcPts val="2759"/>
                </a:lnSpc>
              </a:pPr>
              <a:endParaRPr lang="en-US" sz="22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93" y="6069956"/>
            <a:ext cx="6699636" cy="2501150"/>
            <a:chOff x="0" y="0"/>
            <a:chExt cx="746662" cy="2787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46662" cy="278748"/>
            </a:xfrm>
            <a:custGeom>
              <a:avLst/>
              <a:gdLst/>
              <a:ahLst/>
              <a:cxnLst/>
              <a:rect l="l" t="t" r="r" b="b"/>
              <a:pathLst>
                <a:path w="746662" h="278748">
                  <a:moveTo>
                    <a:pt x="138250" y="0"/>
                  </a:moveTo>
                  <a:lnTo>
                    <a:pt x="608412" y="0"/>
                  </a:lnTo>
                  <a:cubicBezTo>
                    <a:pt x="684765" y="0"/>
                    <a:pt x="746662" y="61896"/>
                    <a:pt x="746662" y="138250"/>
                  </a:cubicBezTo>
                  <a:lnTo>
                    <a:pt x="746662" y="140499"/>
                  </a:lnTo>
                  <a:cubicBezTo>
                    <a:pt x="746662" y="216852"/>
                    <a:pt x="684765" y="278748"/>
                    <a:pt x="608412" y="278748"/>
                  </a:cubicBezTo>
                  <a:lnTo>
                    <a:pt x="138250" y="278748"/>
                  </a:lnTo>
                  <a:cubicBezTo>
                    <a:pt x="61896" y="278748"/>
                    <a:pt x="0" y="216852"/>
                    <a:pt x="0" y="140499"/>
                  </a:cubicBezTo>
                  <a:lnTo>
                    <a:pt x="0" y="138250"/>
                  </a:lnTo>
                  <a:cubicBezTo>
                    <a:pt x="0" y="61896"/>
                    <a:pt x="61896" y="0"/>
                    <a:pt x="138250" y="0"/>
                  </a:cubicBez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46662" cy="326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14379" y="6240033"/>
            <a:ext cx="5475324" cy="2170788"/>
            <a:chOff x="0" y="0"/>
            <a:chExt cx="7300432" cy="28943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00433" cy="2894384"/>
            </a:xfrm>
            <a:custGeom>
              <a:avLst/>
              <a:gdLst/>
              <a:ahLst/>
              <a:cxnLst/>
              <a:rect l="l" t="t" r="r" b="b"/>
              <a:pathLst>
                <a:path w="7300433" h="2894384">
                  <a:moveTo>
                    <a:pt x="0" y="0"/>
                  </a:moveTo>
                  <a:lnTo>
                    <a:pt x="7300433" y="0"/>
                  </a:lnTo>
                  <a:lnTo>
                    <a:pt x="7300433" y="2894384"/>
                  </a:lnTo>
                  <a:lnTo>
                    <a:pt x="0" y="2894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300432" cy="29420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9"/>
                </a:lnSpc>
              </a:pPr>
              <a:r>
                <a:rPr lang="en-US" sz="2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Matthews Correlation Coefficient (MCC): Best single-value metric for binary classification imbalance.</a:t>
              </a:r>
            </a:p>
            <a:p>
              <a:pPr algn="l">
                <a:lnSpc>
                  <a:spcPts val="2759"/>
                </a:lnSpc>
              </a:pPr>
              <a:endParaRPr lang="en-US" sz="22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759"/>
                </a:lnSpc>
              </a:pPr>
              <a:r>
                <a:rPr lang="en-US" sz="22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Also evaluated: Training time and prediction time for practical deployment considerations.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9602" y="2737928"/>
            <a:ext cx="378955" cy="189477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66675"/>
              <a:ext cx="558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73524" y="3687300"/>
            <a:ext cx="378955" cy="189477"/>
            <a:chOff x="0" y="0"/>
            <a:chExt cx="8128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7800" y="-66675"/>
              <a:ext cx="558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7075" y="6420824"/>
            <a:ext cx="378955" cy="189477"/>
            <a:chOff x="0" y="0"/>
            <a:chExt cx="81280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7800" y="-66675"/>
              <a:ext cx="558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7759676"/>
            <a:ext cx="378955" cy="189477"/>
            <a:chOff x="0" y="0"/>
            <a:chExt cx="812800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77800" y="-66675"/>
              <a:ext cx="558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7437902" y="266700"/>
            <a:ext cx="10926298" cy="9739121"/>
          </a:xfrm>
          <a:custGeom>
            <a:avLst/>
            <a:gdLst/>
            <a:ahLst/>
            <a:cxnLst/>
            <a:rect l="l" t="t" r="r" b="b"/>
            <a:pathLst>
              <a:path w="10837971" h="9651406">
                <a:moveTo>
                  <a:pt x="0" y="0"/>
                </a:moveTo>
                <a:lnTo>
                  <a:pt x="10837971" y="0"/>
                </a:lnTo>
                <a:lnTo>
                  <a:pt x="10837971" y="9651406"/>
                </a:lnTo>
                <a:lnTo>
                  <a:pt x="0" y="9651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6" r="-88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7" name="Freeform 37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8585" y="2612462"/>
            <a:ext cx="6615494" cy="2856588"/>
            <a:chOff x="0" y="0"/>
            <a:chExt cx="8820659" cy="380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0659" cy="3808784"/>
            </a:xfrm>
            <a:custGeom>
              <a:avLst/>
              <a:gdLst/>
              <a:ahLst/>
              <a:cxnLst/>
              <a:rect l="l" t="t" r="r" b="b"/>
              <a:pathLst>
                <a:path w="8820659" h="3808784">
                  <a:moveTo>
                    <a:pt x="0" y="0"/>
                  </a:moveTo>
                  <a:lnTo>
                    <a:pt x="8820659" y="0"/>
                  </a:lnTo>
                  <a:lnTo>
                    <a:pt x="8820659" y="3808784"/>
                  </a:lnTo>
                  <a:lnTo>
                    <a:pt x="0" y="3808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20659" cy="38564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XGBoost achieved the highest scores across all metrics: Accuracy = 98.4%, F1 = 0.9516, MCC = 0.9424.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just">
                <a:lnSpc>
                  <a:spcPts val="2759"/>
                </a:lnSpc>
              </a:pPr>
              <a:r>
                <a:rPr lang="en-US" sz="22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CNN showed moderate performance (Acc = 93.16%), but LSTM underperformed (F1 = 0.29), indicating poor suitability for static tabular data.</a:t>
              </a: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just">
                <a:lnSpc>
                  <a:spcPts val="2759"/>
                </a:lnSpc>
              </a:pPr>
              <a:endPara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247" y="5945930"/>
            <a:ext cx="5923018" cy="1854835"/>
            <a:chOff x="0" y="0"/>
            <a:chExt cx="7897357" cy="24731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97357" cy="2473113"/>
            </a:xfrm>
            <a:custGeom>
              <a:avLst/>
              <a:gdLst/>
              <a:ahLst/>
              <a:cxnLst/>
              <a:rect l="l" t="t" r="r" b="b"/>
              <a:pathLst>
                <a:path w="7897357" h="2473113">
                  <a:moveTo>
                    <a:pt x="0" y="0"/>
                  </a:moveTo>
                  <a:lnTo>
                    <a:pt x="7897357" y="0"/>
                  </a:lnTo>
                  <a:lnTo>
                    <a:pt x="7897357" y="2473113"/>
                  </a:lnTo>
                  <a:lnTo>
                    <a:pt x="0" y="2473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7897357" cy="26921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599"/>
                </a:lnSpc>
              </a:pPr>
              <a:r>
                <a:rPr lang="en-US" sz="2298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These results suggest ensemble models outperform both traditional and deep learning techniques for this use case [3][4].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4037" y="344614"/>
            <a:ext cx="6204903" cy="980656"/>
            <a:chOff x="0" y="0"/>
            <a:chExt cx="8273204" cy="1307541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8247761" cy="1282192"/>
            </a:xfrm>
            <a:custGeom>
              <a:avLst/>
              <a:gdLst/>
              <a:ahLst/>
              <a:cxnLst/>
              <a:rect l="l" t="t" r="r" b="b"/>
              <a:pathLst>
                <a:path w="8247761" h="1282192">
                  <a:moveTo>
                    <a:pt x="0" y="0"/>
                  </a:moveTo>
                  <a:lnTo>
                    <a:pt x="8247761" y="0"/>
                  </a:lnTo>
                  <a:lnTo>
                    <a:pt x="8247761" y="1282192"/>
                  </a:lnTo>
                  <a:lnTo>
                    <a:pt x="0" y="1282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73" t="-990" r="-1074" b="-986"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273161" cy="1307592"/>
            </a:xfrm>
            <a:custGeom>
              <a:avLst/>
              <a:gdLst/>
              <a:ahLst/>
              <a:cxnLst/>
              <a:rect l="l" t="t" r="r" b="b"/>
              <a:pathLst>
                <a:path w="8273161" h="1307592">
                  <a:moveTo>
                    <a:pt x="12700" y="0"/>
                  </a:moveTo>
                  <a:lnTo>
                    <a:pt x="8260461" y="0"/>
                  </a:lnTo>
                  <a:cubicBezTo>
                    <a:pt x="8267446" y="0"/>
                    <a:pt x="8273161" y="5715"/>
                    <a:pt x="8273161" y="12700"/>
                  </a:cubicBezTo>
                  <a:lnTo>
                    <a:pt x="8273161" y="1294892"/>
                  </a:lnTo>
                  <a:cubicBezTo>
                    <a:pt x="8273161" y="1301877"/>
                    <a:pt x="8267446" y="1307592"/>
                    <a:pt x="8260461" y="1307592"/>
                  </a:cubicBezTo>
                  <a:lnTo>
                    <a:pt x="12700" y="1307592"/>
                  </a:lnTo>
                  <a:cubicBezTo>
                    <a:pt x="5715" y="1307592"/>
                    <a:pt x="0" y="1301877"/>
                    <a:pt x="0" y="129489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94892"/>
                  </a:lnTo>
                  <a:lnTo>
                    <a:pt x="12700" y="1294892"/>
                  </a:lnTo>
                  <a:lnTo>
                    <a:pt x="12700" y="1282192"/>
                  </a:lnTo>
                  <a:lnTo>
                    <a:pt x="8260461" y="1282192"/>
                  </a:lnTo>
                  <a:lnTo>
                    <a:pt x="8260461" y="1294892"/>
                  </a:lnTo>
                  <a:lnTo>
                    <a:pt x="8247761" y="1294892"/>
                  </a:lnTo>
                  <a:lnTo>
                    <a:pt x="8247761" y="12700"/>
                  </a:lnTo>
                  <a:lnTo>
                    <a:pt x="8260461" y="12700"/>
                  </a:lnTo>
                  <a:lnTo>
                    <a:pt x="82604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923D41"/>
            </a:solid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901" y="436813"/>
            <a:ext cx="4551162" cy="690067"/>
            <a:chOff x="0" y="0"/>
            <a:chExt cx="6068216" cy="9200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68216" cy="920090"/>
            </a:xfrm>
            <a:custGeom>
              <a:avLst/>
              <a:gdLst/>
              <a:ahLst/>
              <a:cxnLst/>
              <a:rect l="l" t="t" r="r" b="b"/>
              <a:pathLst>
                <a:path w="6068216" h="920090">
                  <a:moveTo>
                    <a:pt x="0" y="0"/>
                  </a:moveTo>
                  <a:lnTo>
                    <a:pt x="6068216" y="0"/>
                  </a:lnTo>
                  <a:lnTo>
                    <a:pt x="6068216" y="920090"/>
                  </a:lnTo>
                  <a:lnTo>
                    <a:pt x="0" y="92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28600"/>
              <a:ext cx="6068216" cy="11486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60"/>
                </a:lnSpc>
              </a:pPr>
              <a:r>
                <a:rPr lang="en-US" sz="2799" b="1">
                  <a:solidFill>
                    <a:srgbClr val="44000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Results &amp; Performance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73257" y="2522156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700"/>
                </a:lnTo>
                <a:lnTo>
                  <a:pt x="0" y="53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5"/>
          <p:cNvSpPr/>
          <p:nvPr/>
        </p:nvSpPr>
        <p:spPr>
          <a:xfrm>
            <a:off x="125632" y="5860206"/>
            <a:ext cx="377210" cy="537699"/>
          </a:xfrm>
          <a:custGeom>
            <a:avLst/>
            <a:gdLst/>
            <a:ahLst/>
            <a:cxnLst/>
            <a:rect l="l" t="t" r="r" b="b"/>
            <a:pathLst>
              <a:path w="377210" h="537699">
                <a:moveTo>
                  <a:pt x="0" y="0"/>
                </a:moveTo>
                <a:lnTo>
                  <a:pt x="377210" y="0"/>
                </a:lnTo>
                <a:lnTo>
                  <a:pt x="377210" y="537699"/>
                </a:lnTo>
                <a:lnTo>
                  <a:pt x="0" y="53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16"/>
          <p:cNvSpPr/>
          <p:nvPr/>
        </p:nvSpPr>
        <p:spPr>
          <a:xfrm>
            <a:off x="7319261" y="1696804"/>
            <a:ext cx="10940164" cy="7293443"/>
          </a:xfrm>
          <a:custGeom>
            <a:avLst/>
            <a:gdLst/>
            <a:ahLst/>
            <a:cxnLst/>
            <a:rect l="l" t="t" r="r" b="b"/>
            <a:pathLst>
              <a:path w="10940164" h="7293443">
                <a:moveTo>
                  <a:pt x="0" y="0"/>
                </a:moveTo>
                <a:lnTo>
                  <a:pt x="10940164" y="0"/>
                </a:lnTo>
                <a:lnTo>
                  <a:pt x="10940164" y="7293442"/>
                </a:lnTo>
                <a:lnTo>
                  <a:pt x="0" y="729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380912" y="9201150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8"/>
          <p:cNvSpPr/>
          <p:nvPr/>
        </p:nvSpPr>
        <p:spPr>
          <a:xfrm>
            <a:off x="17641243" y="339514"/>
            <a:ext cx="214720" cy="855768"/>
          </a:xfrm>
          <a:custGeom>
            <a:avLst/>
            <a:gdLst/>
            <a:ahLst/>
            <a:cxnLst/>
            <a:rect l="l" t="t" r="r" b="b"/>
            <a:pathLst>
              <a:path w="214720" h="855768">
                <a:moveTo>
                  <a:pt x="0" y="0"/>
                </a:moveTo>
                <a:lnTo>
                  <a:pt x="214720" y="0"/>
                </a:lnTo>
                <a:lnTo>
                  <a:pt x="214720" y="855768"/>
                </a:lnTo>
                <a:lnTo>
                  <a:pt x="0" y="855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6" r="-366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9"/>
          <p:cNvSpPr/>
          <p:nvPr/>
        </p:nvSpPr>
        <p:spPr>
          <a:xfrm rot="-10012286" flipH="1" flipV="1">
            <a:off x="2774629" y="8175598"/>
            <a:ext cx="5053626" cy="1427649"/>
          </a:xfrm>
          <a:custGeom>
            <a:avLst/>
            <a:gdLst/>
            <a:ahLst/>
            <a:cxnLst/>
            <a:rect l="l" t="t" r="r" b="b"/>
            <a:pathLst>
              <a:path w="5053626" h="1427649">
                <a:moveTo>
                  <a:pt x="5053626" y="1427649"/>
                </a:moveTo>
                <a:lnTo>
                  <a:pt x="0" y="1427649"/>
                </a:lnTo>
                <a:lnTo>
                  <a:pt x="0" y="0"/>
                </a:lnTo>
                <a:lnTo>
                  <a:pt x="5053626" y="0"/>
                </a:lnTo>
                <a:lnTo>
                  <a:pt x="5053626" y="142764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1051</Words>
  <Application>Microsoft Office PowerPoint</Application>
  <PresentationFormat>Custom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Calibri (MS)</vt:lpstr>
      <vt:lpstr>Montserrat</vt:lpstr>
      <vt:lpstr>DM Sans Bold</vt:lpstr>
      <vt:lpstr>Arial</vt:lpstr>
      <vt:lpstr>Arial Nova Bold</vt:lpstr>
      <vt:lpstr>Poppins Ultra-Bold</vt:lpstr>
      <vt:lpstr>Calibri</vt:lpstr>
      <vt:lpstr>Poppins Semi-Bold</vt:lpstr>
      <vt:lpstr>Hagrid</vt:lpstr>
      <vt:lpstr>Poppins Italics</vt:lpstr>
      <vt:lpstr>Calibri (MS) Bold</vt:lpstr>
      <vt:lpstr>Poppins Bold</vt:lpstr>
      <vt:lpstr>Poppins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Presentation_Godfred Kogkane.pptx</dc:title>
  <dc:creator>Godfred Kogkane</dc:creator>
  <cp:lastModifiedBy>Godfred  Kogkane</cp:lastModifiedBy>
  <cp:revision>2</cp:revision>
  <dcterms:created xsi:type="dcterms:W3CDTF">2006-08-16T00:00:00Z</dcterms:created>
  <dcterms:modified xsi:type="dcterms:W3CDTF">2025-05-12T12:51:01Z</dcterms:modified>
  <dc:identifier>DAGnEH0pkxw</dc:identifier>
</cp:coreProperties>
</file>